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8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9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0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1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2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13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14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7" r:id="rId2"/>
    <p:sldId id="329" r:id="rId3"/>
    <p:sldId id="396" r:id="rId4"/>
    <p:sldId id="402" r:id="rId5"/>
    <p:sldId id="419" r:id="rId6"/>
    <p:sldId id="415" r:id="rId7"/>
    <p:sldId id="420" r:id="rId8"/>
    <p:sldId id="421" r:id="rId9"/>
    <p:sldId id="422" r:id="rId10"/>
    <p:sldId id="423" r:id="rId11"/>
    <p:sldId id="416" r:id="rId12"/>
    <p:sldId id="410" r:id="rId13"/>
    <p:sldId id="424" r:id="rId14"/>
    <p:sldId id="425" r:id="rId15"/>
  </p:sldIdLst>
  <p:sldSz cx="12192000" cy="6858000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EB8B4B"/>
    <a:srgbClr val="C9C9C9"/>
    <a:srgbClr val="71A8D9"/>
    <a:srgbClr val="4472C4"/>
    <a:srgbClr val="BBC5D7"/>
    <a:srgbClr val="BDC7D9"/>
    <a:srgbClr val="5A81C7"/>
    <a:srgbClr val="578DAC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3" autoAdjust="0"/>
    <p:restoredTop sz="96056" autoAdjust="0"/>
  </p:normalViewPr>
  <p:slideViewPr>
    <p:cSldViewPr snapToGrid="0">
      <p:cViewPr varScale="1">
        <p:scale>
          <a:sx n="82" d="100"/>
          <a:sy n="82" d="100"/>
        </p:scale>
        <p:origin x="701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sz="2000" dirty="0"/>
              <a:t>본교 선택</a:t>
            </a:r>
            <a:r>
              <a:rPr lang="ko-KR" altLang="en-US" sz="2000" baseline="0" dirty="0"/>
              <a:t> 이유</a:t>
            </a:r>
            <a:r>
              <a:rPr lang="en-US" altLang="ko-KR" sz="2000" baseline="0" dirty="0"/>
              <a:t>(%)</a:t>
            </a:r>
            <a:endParaRPr lang="ko-KR" altLang="en-US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대학평판/교수진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8.4</c:v>
                </c:pt>
                <c:pt idx="1">
                  <c:v>8.4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35-4AAF-B499-607610F319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특정학과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31</c:v>
                </c:pt>
                <c:pt idx="1">
                  <c:v>35.200000000000003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35-4AAF-B499-607610F319E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성적(합격가능성)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43.6</c:v>
                </c:pt>
                <c:pt idx="1">
                  <c:v>38.799999999999997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35-4AAF-B499-607610F319E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장학금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0.16273814397981887"/>
                  <c:y val="6.867501875595073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135-4AAF-B499-607610F319ED}"/>
                </c:ext>
              </c:extLst>
            </c:dLbl>
            <c:dLbl>
              <c:idx val="1"/>
              <c:layout>
                <c:manualLayout>
                  <c:x val="0.14101668348381624"/>
                  <c:y val="5.087038426366721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4EA-4A83-847A-17C2A5A8EB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1.1000000000000001</c:v>
                </c:pt>
                <c:pt idx="1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135-4AAF-B499-607610F319E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취업전망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0.16438921841506693"/>
                  <c:y val="2.797871134501694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135-4AAF-B499-607610F319ED}"/>
                </c:ext>
              </c:extLst>
            </c:dLbl>
            <c:dLbl>
              <c:idx val="1"/>
              <c:layout>
                <c:manualLayout>
                  <c:x val="0.13923166217389452"/>
                  <c:y val="1.526111527910016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4EA-4A83-847A-17C2A5A8EB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Sheet1!$F$2:$F$3</c:f>
              <c:numCache>
                <c:formatCode>General</c:formatCode>
                <c:ptCount val="2"/>
                <c:pt idx="0">
                  <c:v>3</c:v>
                </c:pt>
                <c:pt idx="1">
                  <c:v>2.2000000000000002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35-4AAF-B499-607610F319ED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대학소재지(접근성)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F373FEC5-3628-4D7C-8718-877962A4E557}" type="CELLRANGE">
                      <a:rPr lang="en-US" altLang="ko-KR"/>
                      <a:pPr/>
                      <a:t>[CELLRANGE]</a:t>
                    </a:fld>
                    <a:endParaRPr lang="ko-KR" alt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5135-4AAF-B499-607610F319E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BF6D32E-E742-4DC3-9DCD-C06718CF8F1E}" type="VALUE">
                      <a:rPr lang="en-US" altLang="ko-KR"/>
                      <a:pPr/>
                      <a:t>[값]</a:t>
                    </a:fld>
                    <a:endParaRPr lang="ko-KR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14EA-4A83-847A-17C2A5A8EB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Sheet1!$G$2:$G$3</c:f>
              <c:numCache>
                <c:formatCode>General</c:formatCode>
                <c:ptCount val="2"/>
                <c:pt idx="0">
                  <c:v>8.8000000000000007</c:v>
                </c:pt>
                <c:pt idx="1">
                  <c:v>9.6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Sheet1!$G$2</c15:f>
                <c15:dlblRangeCache>
                  <c:ptCount val="1"/>
                  <c:pt idx="0">
                    <c:v>8.8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5-5135-4AAF-B499-607610F319ED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소속변경자율화</c:v>
                </c:pt>
              </c:strCache>
            </c:strRef>
          </c:tx>
          <c:spPr>
            <a:solidFill>
              <a:schemeClr val="accent1">
                <a:lumMod val="6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0.15886689658303349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4EA-4A83-847A-17C2A5A8EBF6}"/>
                </c:ext>
              </c:extLst>
            </c:dLbl>
            <c:dLbl>
              <c:idx val="1"/>
              <c:layout>
                <c:manualLayout>
                  <c:x val="0.13566161955405107"/>
                  <c:y val="5.087038426366720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4EA-4A83-847A-17C2A5A8EB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Sheet1!$H$2:$H$3</c:f>
              <c:numCache>
                <c:formatCode>0.0</c:formatCode>
                <c:ptCount val="2"/>
                <c:pt idx="0">
                  <c:v>2.6</c:v>
                </c:pt>
                <c:pt idx="1">
                  <c:v>1.1000000000000001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EA-4A83-847A-17C2A5A8EBF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5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</c:legendEntry>
      <c:layout>
        <c:manualLayout>
          <c:xMode val="edge"/>
          <c:yMode val="edge"/>
          <c:x val="5.8251570221403079E-2"/>
          <c:y val="0.8702004092862885"/>
          <c:w val="0.86743152721503924"/>
          <c:h val="0.11453847543461133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u="none" strike="noStrike" kern="1200" baseline="0">
                <a:solidFill>
                  <a:prstClr val="black">
                    <a:lumMod val="75000"/>
                    <a:lumOff val="2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sz="2000" b="1" i="0" baseline="0" dirty="0">
                <a:effectLst/>
              </a:rPr>
              <a:t>아르바이트 경험 여부</a:t>
            </a:r>
            <a:r>
              <a:rPr lang="en-US" altLang="ko-KR" sz="2000" b="1" i="0" baseline="0" dirty="0">
                <a:effectLst/>
              </a:rPr>
              <a:t>(%)</a:t>
            </a:r>
            <a:endParaRPr lang="ko-KR" altLang="ko-KR" sz="2000" dirty="0">
              <a:effectLst/>
            </a:endParaRPr>
          </a:p>
        </c:rich>
      </c:tx>
      <c:layout>
        <c:manualLayout>
          <c:xMode val="edge"/>
          <c:yMode val="edge"/>
          <c:x val="0.30665474058898551"/>
          <c:y val="1.69105491867290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2000" b="1" i="0" u="none" strike="noStrike" kern="1200" baseline="0">
              <a:solidFill>
                <a:prstClr val="black">
                  <a:lumMod val="75000"/>
                  <a:lumOff val="25000"/>
                </a:prst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예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-4.1743180138073149E-17"/>
                  <c:y val="-1.553595677645873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507-4C42-9F17-C3C43361E3D5}"/>
                </c:ext>
              </c:extLst>
            </c:dLbl>
            <c:dLbl>
              <c:idx val="1"/>
              <c:layout>
                <c:manualLayout>
                  <c:x val="2.276927037755574E-3"/>
                  <c:y val="-4.090178055655235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507-4C42-9F17-C3C43361E3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Sheet1!$B$2:$B$3</c:f>
              <c:numCache>
                <c:formatCode>0.0</c:formatCode>
                <c:ptCount val="2"/>
                <c:pt idx="0">
                  <c:v>39.4</c:v>
                </c:pt>
                <c:pt idx="1">
                  <c:v>37.799999999999997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35-4AAF-B499-607610F319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아니오</c:v>
                </c:pt>
              </c:strCache>
            </c:strRef>
          </c:tx>
          <c:spPr>
            <a:solidFill>
              <a:schemeClr val="accent4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Sheet1!$C$2:$C$3</c:f>
              <c:numCache>
                <c:formatCode>0.0</c:formatCode>
                <c:ptCount val="2"/>
                <c:pt idx="0">
                  <c:v>60.6</c:v>
                </c:pt>
                <c:pt idx="1">
                  <c:v>62.2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35-4AAF-B499-607610F319E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sz="2000" b="1" i="0" u="none" strike="noStrike" baseline="0" dirty="0">
                <a:effectLst/>
                <a:latin typeface="+mn-lt"/>
              </a:rPr>
              <a:t>아르바이트 이유</a:t>
            </a:r>
            <a:r>
              <a:rPr lang="en-US" altLang="ko-KR" sz="2000" b="1" i="0" u="none" strike="noStrike" baseline="0" dirty="0">
                <a:effectLst/>
                <a:latin typeface="+mn-lt"/>
              </a:rPr>
              <a:t>(%)</a:t>
            </a:r>
            <a:endParaRPr lang="ko-KR" sz="2000" dirty="0">
              <a:latin typeface="+mn-lt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학비마련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Sheet1!$B$2:$B$3</c:f>
              <c:numCache>
                <c:formatCode>0.0</c:formatCode>
                <c:ptCount val="2"/>
                <c:pt idx="0">
                  <c:v>4.3</c:v>
                </c:pt>
                <c:pt idx="1">
                  <c:v>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39-44C3-83F1-8ECDE774904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생활비마련</c:v>
                </c:pt>
              </c:strCache>
            </c:strRef>
          </c:tx>
          <c:spPr>
            <a:solidFill>
              <a:srgbClr val="71A8D9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Sheet1!$C$2:$C$3</c:f>
              <c:numCache>
                <c:formatCode>0.0</c:formatCode>
                <c:ptCount val="2"/>
                <c:pt idx="0">
                  <c:v>51.2</c:v>
                </c:pt>
                <c:pt idx="1">
                  <c:v>64.2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39-44C3-83F1-8ECDE774904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문화/여가 생활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Sheet1!$D$2:$D$3</c:f>
              <c:numCache>
                <c:formatCode>0.0</c:formatCode>
                <c:ptCount val="2"/>
                <c:pt idx="0">
                  <c:v>32.299999999999997</c:v>
                </c:pt>
                <c:pt idx="1">
                  <c:v>20.8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39-44C3-83F1-8ECDE774904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다양한 사회경험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Sheet1!$E$2:$E$3</c:f>
              <c:numCache>
                <c:formatCode>0.0</c:formatCode>
                <c:ptCount val="2"/>
                <c:pt idx="0">
                  <c:v>11.2</c:v>
                </c:pt>
                <c:pt idx="1">
                  <c:v>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239-44C3-83F1-8ECDE7749041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기타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0.15064005850197071"/>
                  <c:y val="5.636849728909693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F9C-4B49-88D6-59BB9A119FB6}"/>
                </c:ext>
              </c:extLst>
            </c:dLbl>
            <c:dLbl>
              <c:idx val="1"/>
              <c:layout>
                <c:manualLayout>
                  <c:x val="0.14379278311551733"/>
                  <c:y val="5.636849728909693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F9C-4B49-88D6-59BB9A119F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Sheet1!$F$2:$F$3</c:f>
              <c:numCache>
                <c:formatCode>0.0</c:formatCode>
                <c:ptCount val="2"/>
                <c:pt idx="0">
                  <c:v>1</c:v>
                </c:pt>
                <c:pt idx="1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9C-4B49-88D6-59BB9A119FB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sz="1800" dirty="0"/>
              <a:t>전공 만족도</a:t>
            </a:r>
            <a:r>
              <a:rPr lang="en-US" altLang="ko-KR" sz="1800" dirty="0"/>
              <a:t>(%)</a:t>
            </a:r>
            <a:endParaRPr lang="ko-KR" sz="1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그렇다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Sheet1!$B$2:$B$3</c:f>
              <c:numCache>
                <c:formatCode>0.0</c:formatCode>
                <c:ptCount val="2"/>
                <c:pt idx="0">
                  <c:v>45.1</c:v>
                </c:pt>
                <c:pt idx="1">
                  <c:v>47.1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35-4AAF-B499-607610F319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대체로 그렇다</c:v>
                </c:pt>
              </c:strCache>
            </c:strRef>
          </c:tx>
          <c:spPr>
            <a:solidFill>
              <a:srgbClr val="71A8D9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Sheet1!$C$2:$C$3</c:f>
              <c:numCache>
                <c:formatCode>0.0</c:formatCode>
                <c:ptCount val="2"/>
                <c:pt idx="0">
                  <c:v>30.5</c:v>
                </c:pt>
                <c:pt idx="1">
                  <c:v>31.2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35-4AAF-B499-607610F319E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보통이다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Sheet1!$D$2:$D$3</c:f>
              <c:numCache>
                <c:formatCode>0.0</c:formatCode>
                <c:ptCount val="2"/>
                <c:pt idx="0">
                  <c:v>18</c:v>
                </c:pt>
                <c:pt idx="1">
                  <c:v>20.7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35-4AAF-B499-607610F319E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대체로 그렇지 않다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Sheet1!$E$2:$E$3</c:f>
              <c:numCache>
                <c:formatCode>0.0</c:formatCode>
                <c:ptCount val="2"/>
                <c:pt idx="0">
                  <c:v>4.7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135-4AAF-B499-607610F319E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그렇지 않다</c:v>
                </c:pt>
              </c:strCache>
            </c:strRef>
          </c:tx>
          <c:spPr>
            <a:solidFill>
              <a:srgbClr val="EB8B4B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0.14800025745411222"/>
                  <c:y val="3.673386232230249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EAD-4A1E-8481-69E05389E55E}"/>
                </c:ext>
              </c:extLst>
            </c:dLbl>
            <c:dLbl>
              <c:idx val="1"/>
              <c:layout>
                <c:manualLayout>
                  <c:x val="0.16166181968064575"/>
                  <c:y val="3.390920713040829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EAD-4A1E-8481-69E05389E5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Sheet1!$F$2:$F$3</c:f>
              <c:numCache>
                <c:formatCode>0.0</c:formatCode>
                <c:ptCount val="2"/>
                <c:pt idx="0">
                  <c:v>1.8</c:v>
                </c:pt>
                <c:pt idx="1">
                  <c:v>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35-4AAF-B499-607610F319E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sz="1800" dirty="0"/>
              <a:t>전공 수업 만족도</a:t>
            </a:r>
            <a:r>
              <a:rPr lang="en-US" altLang="ko-KR" sz="1800" dirty="0"/>
              <a:t>(%)</a:t>
            </a:r>
            <a:endParaRPr lang="ko-KR" sz="1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그렇다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Sheet1!$B$2:$B$3</c:f>
              <c:numCache>
                <c:formatCode>0.0</c:formatCode>
                <c:ptCount val="2"/>
                <c:pt idx="0">
                  <c:v>37.4</c:v>
                </c:pt>
                <c:pt idx="1">
                  <c:v>41.6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39-44C3-83F1-8ECDE774904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대체로 그렇다</c:v>
                </c:pt>
              </c:strCache>
            </c:strRef>
          </c:tx>
          <c:spPr>
            <a:solidFill>
              <a:srgbClr val="71A8D9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Sheet1!$C$2:$C$3</c:f>
              <c:numCache>
                <c:formatCode>0.0</c:formatCode>
                <c:ptCount val="2"/>
                <c:pt idx="0">
                  <c:v>34</c:v>
                </c:pt>
                <c:pt idx="1">
                  <c:v>33.799999999999997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39-44C3-83F1-8ECDE774904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보통이다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Sheet1!$D$2:$D$3</c:f>
              <c:numCache>
                <c:formatCode>0.0</c:formatCode>
                <c:ptCount val="2"/>
                <c:pt idx="0">
                  <c:v>22.1</c:v>
                </c:pt>
                <c:pt idx="1">
                  <c:v>19.5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39-44C3-83F1-8ECDE774904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대체로 그렇지 않다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Sheet1!$E$2:$E$3</c:f>
              <c:numCache>
                <c:formatCode>0.0</c:formatCode>
                <c:ptCount val="2"/>
                <c:pt idx="0">
                  <c:v>4.4000000000000004</c:v>
                </c:pt>
                <c:pt idx="1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239-44C3-83F1-8ECDE7749041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그렇지 않다</c:v>
                </c:pt>
              </c:strCache>
            </c:strRef>
          </c:tx>
          <c:spPr>
            <a:solidFill>
              <a:srgbClr val="EB8B4B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0.1620521841460594"/>
                  <c:y val="2.543524155472580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486-472A-B141-223C5D2C579B}"/>
                </c:ext>
              </c:extLst>
            </c:dLbl>
            <c:dLbl>
              <c:idx val="1"/>
              <c:layout>
                <c:manualLayout>
                  <c:x val="0.15748733388842376"/>
                  <c:y val="2.515411051830420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486-472A-B141-223C5D2C57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Sheet1!$F$2:$F$3</c:f>
              <c:numCache>
                <c:formatCode>0.0</c:formatCode>
                <c:ptCount val="2"/>
                <c:pt idx="0">
                  <c:v>2.1</c:v>
                </c:pt>
                <c:pt idx="1">
                  <c:v>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239-44C3-83F1-8ECDE774904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sz="1800" dirty="0"/>
              <a:t>교양 수업 만족도</a:t>
            </a:r>
            <a:r>
              <a:rPr lang="en-US" altLang="ko-KR" sz="1800" dirty="0"/>
              <a:t>(%)</a:t>
            </a:r>
            <a:endParaRPr lang="ko-KR" sz="1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그렇다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Sheet1!$B$2:$B$3</c:f>
              <c:numCache>
                <c:formatCode>0.0</c:formatCode>
                <c:ptCount val="2"/>
                <c:pt idx="0">
                  <c:v>26.7</c:v>
                </c:pt>
                <c:pt idx="1">
                  <c:v>29.9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35-4AAF-B499-607610F319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대체로 그렇다</c:v>
                </c:pt>
              </c:strCache>
            </c:strRef>
          </c:tx>
          <c:spPr>
            <a:solidFill>
              <a:srgbClr val="71A8D9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Sheet1!$C$2:$C$3</c:f>
              <c:numCache>
                <c:formatCode>0.0</c:formatCode>
                <c:ptCount val="2"/>
                <c:pt idx="0">
                  <c:v>40.1</c:v>
                </c:pt>
                <c:pt idx="1">
                  <c:v>34.6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35-4AAF-B499-607610F319E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보통이다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Sheet1!$D$2:$D$3</c:f>
              <c:numCache>
                <c:formatCode>0.0</c:formatCode>
                <c:ptCount val="2"/>
                <c:pt idx="0">
                  <c:v>26.2</c:v>
                </c:pt>
                <c:pt idx="1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35-4AAF-B499-607610F319E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대체로 그렇지 않다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Sheet1!$E$2:$E$3</c:f>
              <c:numCache>
                <c:formatCode>0.0</c:formatCode>
                <c:ptCount val="2"/>
                <c:pt idx="0">
                  <c:v>5.3</c:v>
                </c:pt>
                <c:pt idx="1">
                  <c:v>4.0999999999999996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135-4AAF-B499-607610F319E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그렇지 않다</c:v>
                </c:pt>
              </c:strCache>
            </c:strRef>
          </c:tx>
          <c:spPr>
            <a:solidFill>
              <a:srgbClr val="EB8B4B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0.14800025745411222"/>
                  <c:y val="3.673386232230249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EAD-4A1E-8481-69E05389E55E}"/>
                </c:ext>
              </c:extLst>
            </c:dLbl>
            <c:dLbl>
              <c:idx val="1"/>
              <c:layout>
                <c:manualLayout>
                  <c:x val="0.16166181968064575"/>
                  <c:y val="3.390920713040829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EAD-4A1E-8481-69E05389E5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Sheet1!$F$2:$F$3</c:f>
              <c:numCache>
                <c:formatCode>0.0</c:formatCode>
                <c:ptCount val="2"/>
                <c:pt idx="0">
                  <c:v>1.7</c:v>
                </c:pt>
                <c:pt idx="1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35-4AAF-B499-607610F319E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sz="1800" dirty="0"/>
              <a:t>교과 선택 시 고려사항</a:t>
            </a:r>
            <a:r>
              <a:rPr lang="en-US" altLang="ko-KR" sz="1800" dirty="0"/>
              <a:t>(%)</a:t>
            </a:r>
            <a:endParaRPr lang="ko-KR" sz="1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교수에 대한 평판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Sheet1!$B$2:$B$3</c:f>
              <c:numCache>
                <c:formatCode>0.0</c:formatCode>
                <c:ptCount val="2"/>
                <c:pt idx="0">
                  <c:v>24.7</c:v>
                </c:pt>
                <c:pt idx="1">
                  <c:v>23.1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39-44C3-83F1-8ECDE774904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학문적 호기심</c:v>
                </c:pt>
              </c:strCache>
            </c:strRef>
          </c:tx>
          <c:spPr>
            <a:solidFill>
              <a:srgbClr val="71A8D9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Sheet1!$C$2:$C$3</c:f>
              <c:numCache>
                <c:formatCode>0.0</c:formatCode>
                <c:ptCount val="2"/>
                <c:pt idx="0">
                  <c:v>44.4</c:v>
                </c:pt>
                <c:pt idx="1">
                  <c:v>40.4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39-44C3-83F1-8ECDE774904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진로와의 관련성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Sheet1!$D$2:$D$3</c:f>
              <c:numCache>
                <c:formatCode>0.0</c:formatCode>
                <c:ptCount val="2"/>
                <c:pt idx="0">
                  <c:v>17.7</c:v>
                </c:pt>
                <c:pt idx="1">
                  <c:v>25.5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39-44C3-83F1-8ECDE774904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친구나 선배의 추천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Sheet1!$E$2:$E$3</c:f>
              <c:numCache>
                <c:formatCode>0.0</c:formatCode>
                <c:ptCount val="2"/>
                <c:pt idx="0">
                  <c:v>12.1</c:v>
                </c:pt>
                <c:pt idx="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239-44C3-83F1-8ECDE7749041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기타</c:v>
                </c:pt>
              </c:strCache>
            </c:strRef>
          </c:tx>
          <c:spPr>
            <a:solidFill>
              <a:srgbClr val="EB8B4B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0.1620521841460594"/>
                  <c:y val="2.543524155472580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486-472A-B141-223C5D2C579B}"/>
                </c:ext>
              </c:extLst>
            </c:dLbl>
            <c:dLbl>
              <c:idx val="1"/>
              <c:layout>
                <c:manualLayout>
                  <c:x val="0.15748733388842376"/>
                  <c:y val="2.515411051830420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486-472A-B141-223C5D2C57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Sheet1!$F$2:$F$3</c:f>
              <c:numCache>
                <c:formatCode>0.0</c:formatCode>
                <c:ptCount val="2"/>
                <c:pt idx="0">
                  <c:v>1.2</c:v>
                </c:pt>
                <c:pt idx="1">
                  <c:v>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239-44C3-83F1-8ECDE774904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sz="1800" dirty="0"/>
              <a:t>교수 면담 만족도</a:t>
            </a:r>
            <a:r>
              <a:rPr lang="en-US" altLang="ko-KR" sz="1800" dirty="0"/>
              <a:t>(%)</a:t>
            </a:r>
            <a:endParaRPr lang="ko-KR" sz="1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그렇다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Sheet1!$B$2:$B$3</c:f>
              <c:numCache>
                <c:formatCode>0.0</c:formatCode>
                <c:ptCount val="2"/>
                <c:pt idx="0">
                  <c:v>44.6</c:v>
                </c:pt>
                <c:pt idx="1">
                  <c:v>49.2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39-44C3-83F1-8ECDE774904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대체로 그렇다</c:v>
                </c:pt>
              </c:strCache>
            </c:strRef>
          </c:tx>
          <c:spPr>
            <a:solidFill>
              <a:srgbClr val="71A8D9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Sheet1!$C$2:$C$3</c:f>
              <c:numCache>
                <c:formatCode>0.0</c:formatCode>
                <c:ptCount val="2"/>
                <c:pt idx="0">
                  <c:v>36.200000000000003</c:v>
                </c:pt>
                <c:pt idx="1">
                  <c:v>32.5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39-44C3-83F1-8ECDE774904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보통이다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Sheet1!$D$2:$D$3</c:f>
              <c:numCache>
                <c:formatCode>0.0</c:formatCode>
                <c:ptCount val="2"/>
                <c:pt idx="0">
                  <c:v>17.3</c:v>
                </c:pt>
                <c:pt idx="1">
                  <c:v>15.4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39-44C3-83F1-8ECDE774904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대체로 그렇지 않다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Sheet1!$E$2:$E$3</c:f>
              <c:numCache>
                <c:formatCode>0.0</c:formatCode>
                <c:ptCount val="2"/>
                <c:pt idx="0">
                  <c:v>1.7</c:v>
                </c:pt>
                <c:pt idx="1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239-44C3-83F1-8ECDE7749041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그렇지 않다</c:v>
                </c:pt>
              </c:strCache>
            </c:strRef>
          </c:tx>
          <c:spPr>
            <a:solidFill>
              <a:srgbClr val="EB8B4B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0.1620521841460594"/>
                  <c:y val="2.543524155472580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486-472A-B141-223C5D2C579B}"/>
                </c:ext>
              </c:extLst>
            </c:dLbl>
            <c:dLbl>
              <c:idx val="1"/>
              <c:layout>
                <c:manualLayout>
                  <c:x val="0.15748733388842376"/>
                  <c:y val="2.515411051830420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486-472A-B141-223C5D2C57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Sheet1!$F$2:$F$3</c:f>
              <c:numCache>
                <c:formatCode>0.0</c:formatCode>
                <c:ptCount val="2"/>
                <c:pt idx="0">
                  <c:v>0.1</c:v>
                </c:pt>
                <c:pt idx="1">
                  <c:v>1.1000000000000001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239-44C3-83F1-8ECDE774904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sz="1800" dirty="0"/>
              <a:t>교수 면담 횟수</a:t>
            </a:r>
            <a:r>
              <a:rPr lang="en-US" altLang="ko-KR" sz="1800" dirty="0"/>
              <a:t>(%)</a:t>
            </a:r>
            <a:endParaRPr lang="ko-KR" sz="1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4회이상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0.17574673491896581"/>
                  <c:y val="-4.2369827878412709E-2"/>
                </c:manualLayout>
              </c:layout>
              <c:tx>
                <c:rich>
                  <a:bodyPr/>
                  <a:lstStyle/>
                  <a:p>
                    <a:fld id="{C0EFC1E2-757F-4822-8515-D70C3D6957E4}" type="VALUE">
                      <a:rPr lang="en-US" altLang="ko-KR" sz="1200"/>
                      <a:pPr/>
                      <a:t>[값]</a:t>
                    </a:fld>
                    <a:endParaRPr lang="ko-KR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962C-4CCF-8ED6-2BF3E43868D3}"/>
                </c:ext>
              </c:extLst>
            </c:dLbl>
            <c:dLbl>
              <c:idx val="1"/>
              <c:layout>
                <c:manualLayout>
                  <c:x val="0.14607520824433523"/>
                  <c:y val="-3.954517268651842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62C-4CCF-8ED6-2BF3E43868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Sheet1!$B$2:$B$3</c:f>
              <c:numCache>
                <c:formatCode>0.0</c:formatCode>
                <c:ptCount val="2"/>
                <c:pt idx="0">
                  <c:v>1.4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2C-4CCF-8ED6-2BF3E43868D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3회</c:v>
                </c:pt>
              </c:strCache>
            </c:strRef>
          </c:tx>
          <c:spPr>
            <a:solidFill>
              <a:srgbClr val="71A8D9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0.17118188466133027"/>
                  <c:y val="-0.1073368972919786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62C-4CCF-8ED6-2BF3E43868D3}"/>
                </c:ext>
              </c:extLst>
            </c:dLbl>
            <c:dLbl>
              <c:idx val="1"/>
              <c:layout>
                <c:manualLayout>
                  <c:x val="0.1597697590172415"/>
                  <c:y val="-7.626569018114269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62C-4CCF-8ED6-2BF3E43868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Sheet1!$C$2:$C$3</c:f>
              <c:numCache>
                <c:formatCode>0.0</c:formatCode>
                <c:ptCount val="2"/>
                <c:pt idx="0">
                  <c:v>1.3</c:v>
                </c:pt>
                <c:pt idx="1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2C-4CCF-8ED6-2BF3E43868D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2회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Sheet1!$D$2:$D$3</c:f>
              <c:numCache>
                <c:formatCode>0.0</c:formatCode>
                <c:ptCount val="2"/>
                <c:pt idx="0">
                  <c:v>5.9</c:v>
                </c:pt>
                <c:pt idx="1">
                  <c:v>12.2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62C-4CCF-8ED6-2BF3E43868D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1회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Sheet1!$E$2:$E$3</c:f>
              <c:numCache>
                <c:formatCode>0.0</c:formatCode>
                <c:ptCount val="2"/>
                <c:pt idx="0">
                  <c:v>37.299999999999997</c:v>
                </c:pt>
                <c:pt idx="1">
                  <c:v>33.299999999999997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62C-4CCF-8ED6-2BF3E43868D3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비대면 온라인</c:v>
                </c:pt>
              </c:strCache>
            </c:strRef>
          </c:tx>
          <c:spPr>
            <a:solidFill>
              <a:srgbClr val="EB8B4B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Sheet1!$F$2:$F$3</c:f>
              <c:numCache>
                <c:formatCode>0.0</c:formatCode>
                <c:ptCount val="2"/>
                <c:pt idx="0">
                  <c:v>13.6</c:v>
                </c:pt>
                <c:pt idx="1">
                  <c:v>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62C-4CCF-8ED6-2BF3E43868D3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전혀하지않음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Sheet1!$G$2:$G$3</c:f>
              <c:numCache>
                <c:formatCode>0.0</c:formatCode>
                <c:ptCount val="2"/>
                <c:pt idx="0">
                  <c:v>40.5</c:v>
                </c:pt>
                <c:pt idx="1">
                  <c:v>42.2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62C-4CCF-8ED6-2BF3E43868D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sz="2000" dirty="0"/>
              <a:t>출신 고교 소재지</a:t>
            </a:r>
            <a:r>
              <a:rPr lang="en-US" altLang="ko-KR" sz="2000" dirty="0"/>
              <a:t>(%)</a:t>
            </a:r>
            <a:endParaRPr lang="ko-KR" altLang="en-US" sz="2000" dirty="0"/>
          </a:p>
        </c:rich>
      </c:tx>
      <c:layout>
        <c:manualLayout>
          <c:xMode val="edge"/>
          <c:yMode val="edge"/>
          <c:x val="0.34315460491223804"/>
          <c:y val="1.78046344922835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>
        <c:manualLayout>
          <c:layoutTarget val="inner"/>
          <c:xMode val="edge"/>
          <c:yMode val="edge"/>
          <c:x val="1.9635234409138971E-2"/>
          <c:y val="0.12463244144598466"/>
          <c:w val="0.96072953118172211"/>
          <c:h val="0.61731571802746288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춘천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1.785021309921692E-3"/>
                  <c:y val="-9.3261293787632424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650-4A40-AC0E-2880DC309C42}"/>
                </c:ext>
              </c:extLst>
            </c:dLbl>
            <c:dLbl>
              <c:idx val="1"/>
              <c:layout>
                <c:manualLayout>
                  <c:x val="0"/>
                  <c:y val="-1.017407685273344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8A4-481B-A275-9418D7439F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Sheet1!$B$2:$B$3</c:f>
              <c:numCache>
                <c:formatCode>0.0</c:formatCode>
                <c:ptCount val="2"/>
                <c:pt idx="0">
                  <c:v>19.399999999999999</c:v>
                </c:pt>
                <c:pt idx="1">
                  <c:v>16.5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35-4AAF-B499-607610F319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춘천 외(강원)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-5.087038426366720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8A4-481B-A275-9418D7439F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Sheet1!$C$2:$C$3</c:f>
              <c:numCache>
                <c:formatCode>0.0</c:formatCode>
                <c:ptCount val="2"/>
                <c:pt idx="0">
                  <c:v>15.3</c:v>
                </c:pt>
                <c:pt idx="1">
                  <c:v>15.3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35-4AAF-B499-607610F319E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춘천인근경기(남양주,구리,가평 등)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Sheet1!$D$2:$D$3</c:f>
              <c:numCache>
                <c:formatCode>0.0</c:formatCode>
                <c:ptCount val="2"/>
                <c:pt idx="0">
                  <c:v>21.1</c:v>
                </c:pt>
                <c:pt idx="1">
                  <c:v>16.2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35-4AAF-B499-607610F319E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수도권지역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Sheet1!$E$2:$E$3</c:f>
              <c:numCache>
                <c:formatCode>0.0</c:formatCode>
                <c:ptCount val="2"/>
                <c:pt idx="0">
                  <c:v>34.5</c:v>
                </c:pt>
                <c:pt idx="1">
                  <c:v>41.4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135-4AAF-B499-607610F319E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기타국내지역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5F274DAB-2CC3-4AAE-945B-B3B9CD2F3596}" type="CELLRANGE">
                      <a:rPr lang="en-US" altLang="ko-KR"/>
                      <a:pPr/>
                      <a:t>[CELLRANGE]</a:t>
                    </a:fld>
                    <a:endParaRPr lang="ko-KR" alt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5135-4AAF-B499-607610F319E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820164F-6EC4-4E02-88B2-B99C28165F9E}" type="VALUE">
                      <a:rPr lang="en-US" altLang="ko-KR"/>
                      <a:pPr/>
                      <a:t>[값]</a:t>
                    </a:fld>
                    <a:endParaRPr lang="ko-KR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A5FE-4A07-A897-8E2B0BFFDE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Sheet1!$F$2:$F$3</c:f>
              <c:numCache>
                <c:formatCode>0.0</c:formatCode>
                <c:ptCount val="2"/>
                <c:pt idx="0">
                  <c:v>5.6</c:v>
                </c:pt>
                <c:pt idx="1">
                  <c:v>6.3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Sheet1!$F$2</c15:f>
                <c15:dlblRangeCache>
                  <c:ptCount val="1"/>
                  <c:pt idx="0">
                    <c:v>5.6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5135-4AAF-B499-607610F319ED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해외지역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0.14815676872350314"/>
                  <c:y val="6.104446111640065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5FE-4A07-A897-8E2B0BFFDE9F}"/>
                </c:ext>
              </c:extLst>
            </c:dLbl>
            <c:dLbl>
              <c:idx val="1"/>
              <c:layout>
                <c:manualLayout>
                  <c:x val="0.15708187527311177"/>
                  <c:y val="6.358798032958401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5FE-4A07-A897-8E2B0BFFDE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Sheet1!$G$2:$G$3</c:f>
              <c:numCache>
                <c:formatCode>0.0</c:formatCode>
                <c:ptCount val="2"/>
                <c:pt idx="0">
                  <c:v>1.9</c:v>
                </c:pt>
                <c:pt idx="1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135-4AAF-B499-607610F319ED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검정고시</c:v>
                </c:pt>
              </c:strCache>
            </c:strRef>
          </c:tx>
          <c:spPr>
            <a:solidFill>
              <a:srgbClr val="7030A0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0.14994179003342495"/>
                  <c:y val="-7.2860385771587831E-19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5FE-4A07-A897-8E2B0BFFDE9F}"/>
                </c:ext>
              </c:extLst>
            </c:dLbl>
            <c:dLbl>
              <c:idx val="1"/>
              <c:layout>
                <c:manualLayout>
                  <c:x val="0.15708187527311177"/>
                  <c:y val="-2.543519213183360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5FE-4A07-A897-8E2B0BFFDE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Sheet1!$H$2:$H$3</c:f>
              <c:numCache>
                <c:formatCode>0.0</c:formatCode>
                <c:ptCount val="2"/>
                <c:pt idx="0">
                  <c:v>2.2000000000000002</c:v>
                </c:pt>
                <c:pt idx="1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FE-4A07-A897-8E2B0BFFDE9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8299670220826816E-2"/>
          <c:y val="0.82815223142740291"/>
          <c:w val="0.94206509537003424"/>
          <c:h val="0.15404313408031353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sz="2000" dirty="0"/>
              <a:t>재학 만족도</a:t>
            </a:r>
            <a:r>
              <a:rPr lang="en-US" altLang="ko-KR" sz="2000" dirty="0"/>
              <a:t>(%)</a:t>
            </a:r>
            <a:endParaRPr lang="ko-KR" altLang="en-US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그렇다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1.785021309921692E-3"/>
                  <c:y val="-3.306574977138378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650-4A40-AC0E-2880DC309C42}"/>
                </c:ext>
              </c:extLst>
            </c:dLbl>
            <c:dLbl>
              <c:idx val="1"/>
              <c:layout>
                <c:manualLayout>
                  <c:x val="3.5700426198434494E-3"/>
                  <c:y val="-1.271759606591680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8567642679775188E-2"/>
                      <c:h val="7.79842990762018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38A4-481B-A275-9418D7439F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Sheet1!$B$2:$B$3</c:f>
              <c:numCache>
                <c:formatCode>0.0</c:formatCode>
                <c:ptCount val="2"/>
                <c:pt idx="0">
                  <c:v>31.4</c:v>
                </c:pt>
                <c:pt idx="1">
                  <c:v>30.9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35-4AAF-B499-607610F319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대체로그렇다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-1.27175960659168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8A4-481B-A275-9418D7439F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Sheet1!$C$2:$C$3</c:f>
              <c:numCache>
                <c:formatCode>0.0</c:formatCode>
                <c:ptCount val="2"/>
                <c:pt idx="0">
                  <c:v>40.9</c:v>
                </c:pt>
                <c:pt idx="1">
                  <c:v>38.9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35-4AAF-B499-607610F319E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보통이다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Sheet1!$D$2:$D$3</c:f>
              <c:numCache>
                <c:formatCode>0.0</c:formatCode>
                <c:ptCount val="2"/>
                <c:pt idx="0">
                  <c:v>24.2</c:v>
                </c:pt>
                <c:pt idx="1">
                  <c:v>25.7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35-4AAF-B499-607610F319E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대체로 그렇지 않다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Sheet1!$E$2:$E$3</c:f>
              <c:numCache>
                <c:formatCode>0.0</c:formatCode>
                <c:ptCount val="2"/>
                <c:pt idx="0">
                  <c:v>2.7</c:v>
                </c:pt>
                <c:pt idx="1">
                  <c:v>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135-4AAF-B499-607610F319E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그렇지 않다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0.15529685396319004"/>
                  <c:y val="1.2717596065916803E-2"/>
                </c:manualLayout>
              </c:layout>
              <c:tx>
                <c:rich>
                  <a:bodyPr/>
                  <a:lstStyle/>
                  <a:p>
                    <a:fld id="{FC783511-B6EB-43D4-894F-83A3EE66D030}" type="CELLRANGE">
                      <a:rPr lang="en-US" altLang="ko-KR"/>
                      <a:pPr/>
                      <a:t>[CELLRANGE]</a:t>
                    </a:fld>
                    <a:endParaRPr lang="ko-KR" alt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5135-4AAF-B499-607610F319ED}"/>
                </c:ext>
              </c:extLst>
            </c:dLbl>
            <c:dLbl>
              <c:idx val="1"/>
              <c:layout>
                <c:manualLayout>
                  <c:x val="0.15172681134334659"/>
                  <c:y val="1.5261115279100164E-2"/>
                </c:manualLayout>
              </c:layout>
              <c:tx>
                <c:rich>
                  <a:bodyPr/>
                  <a:lstStyle/>
                  <a:p>
                    <a:fld id="{7ADBF54A-812E-4885-8F6D-E246AA2FA790}" type="VALUE">
                      <a:rPr lang="en-US" altLang="ko-KR" dirty="0"/>
                      <a:pPr/>
                      <a:t>[값]</a:t>
                    </a:fld>
                    <a:endParaRPr lang="ko-KR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8265-40BB-8643-7249BC5894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Sheet1!$F$2:$F$3</c:f>
              <c:numCache>
                <c:formatCode>0.0</c:formatCode>
                <c:ptCount val="2"/>
                <c:pt idx="0">
                  <c:v>0.9</c:v>
                </c:pt>
                <c:pt idx="1">
                  <c:v>1.5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Sheet1!$F$2</c15:f>
                <c15:dlblRangeCache>
                  <c:ptCount val="1"/>
                  <c:pt idx="0">
                    <c:v>0.9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5135-4AAF-B499-607610F319E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sz="2000" dirty="0"/>
              <a:t>평균 </a:t>
            </a:r>
            <a:r>
              <a:rPr lang="ko-KR" altLang="en-US" sz="2000"/>
              <a:t>등교일 수</a:t>
            </a:r>
            <a:r>
              <a:rPr lang="en-US" altLang="ko-KR" sz="2000"/>
              <a:t>(%)</a:t>
            </a:r>
            <a:endParaRPr lang="ko-KR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>
        <c:manualLayout>
          <c:layoutTarget val="inner"/>
          <c:xMode val="edge"/>
          <c:yMode val="edge"/>
          <c:x val="2.7323124453066887E-2"/>
          <c:y val="0.16358137913295931"/>
          <c:w val="0.93396911590508858"/>
          <c:h val="0.6570050174620283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5일 이상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Sheet1!$B$2:$B$3</c:f>
              <c:numCache>
                <c:formatCode>0.0</c:formatCode>
                <c:ptCount val="2"/>
                <c:pt idx="0">
                  <c:v>44.5</c:v>
                </c:pt>
                <c:pt idx="1">
                  <c:v>46.1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35-4AAF-B499-607610F319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4일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Sheet1!$C$2:$C$3</c:f>
              <c:numCache>
                <c:formatCode>0.0</c:formatCode>
                <c:ptCount val="2"/>
                <c:pt idx="0">
                  <c:v>43.8</c:v>
                </c:pt>
                <c:pt idx="1">
                  <c:v>32.799999999999997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35-4AAF-B499-607610F319E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3일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Sheet1!$D$2:$D$3</c:f>
              <c:numCache>
                <c:formatCode>0.0</c:formatCode>
                <c:ptCount val="2"/>
                <c:pt idx="0">
                  <c:v>9.1</c:v>
                </c:pt>
                <c:pt idx="1">
                  <c:v>8.3000000000000007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35-4AAF-B499-607610F319E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2일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Sheet1!$E$2:$E$3</c:f>
              <c:numCache>
                <c:formatCode>0.0</c:formatCode>
                <c:ptCount val="2"/>
                <c:pt idx="0">
                  <c:v>1.9</c:v>
                </c:pt>
                <c:pt idx="1">
                  <c:v>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135-4AAF-B499-607610F319E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1일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0.14572333041635674"/>
                  <c:y val="6.764219674691632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CA5-45A3-AFB7-2052571C9558}"/>
                </c:ext>
              </c:extLst>
            </c:dLbl>
            <c:dLbl>
              <c:idx val="1"/>
              <c:layout>
                <c:manualLayout>
                  <c:x val="0.1480002574541123"/>
                  <c:y val="-2.818424864454872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CA5-45A3-AFB7-2052571C95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Sheet1!$F$2:$F$3</c:f>
              <c:numCache>
                <c:formatCode>0.0</c:formatCode>
                <c:ptCount val="2"/>
                <c:pt idx="0">
                  <c:v>0.2</c:v>
                </c:pt>
                <c:pt idx="1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35-4AAF-B499-607610F319ED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캠퍼스 생활이 거의 없음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0.1502771844918678"/>
                  <c:y val="-2.5835262806342214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CA5-45A3-AFB7-2052571C9558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2483168220265976E-2"/>
                      <c:h val="3.593491702179929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CA5-45A3-AFB7-2052571C95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Sheet1!$G$2:$G$3</c:f>
              <c:numCache>
                <c:formatCode>0.0</c:formatCode>
                <c:ptCount val="2"/>
                <c:pt idx="0">
                  <c:v>0.6</c:v>
                </c:pt>
                <c:pt idx="1">
                  <c:v>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F2-4A8B-B439-3C9C82FB976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sz="2000" dirty="0"/>
              <a:t>수업시간 외 주로 하는 일</a:t>
            </a:r>
            <a:r>
              <a:rPr lang="en-US" altLang="ko-KR" sz="2000" dirty="0"/>
              <a:t>(%)</a:t>
            </a:r>
            <a:endParaRPr lang="ko-KR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>
        <c:manualLayout>
          <c:layoutTarget val="inner"/>
          <c:xMode val="edge"/>
          <c:yMode val="edge"/>
          <c:x val="2.5106676416995117E-2"/>
          <c:y val="0.15384383218787664"/>
          <c:w val="0.9497866471660098"/>
          <c:h val="0.6638353702555867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동아리활동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Sheet1!$B$2:$B$3</c:f>
              <c:numCache>
                <c:formatCode>0.0</c:formatCode>
                <c:ptCount val="2"/>
                <c:pt idx="0">
                  <c:v>13.5</c:v>
                </c:pt>
                <c:pt idx="1">
                  <c:v>13.2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39-44C3-83F1-8ECDE774904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교과공부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Sheet1!$C$2:$C$3</c:f>
              <c:numCache>
                <c:formatCode>0.0</c:formatCode>
                <c:ptCount val="2"/>
                <c:pt idx="0">
                  <c:v>40.5</c:v>
                </c:pt>
                <c:pt idx="1">
                  <c:v>47.2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39-44C3-83F1-8ECDE774904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교과 외 공부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Sheet1!$D$2:$D$3</c:f>
              <c:numCache>
                <c:formatCode>0.0</c:formatCode>
                <c:ptCount val="2"/>
                <c:pt idx="0">
                  <c:v>11.6</c:v>
                </c:pt>
                <c:pt idx="1">
                  <c:v>10.1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39-44C3-83F1-8ECDE774904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교내프로그램참여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0.1620521841460594"/>
                  <c:y val="5.355007242464208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535-4B0A-9A3B-A88B4422A043}"/>
                </c:ext>
              </c:extLst>
            </c:dLbl>
            <c:dLbl>
              <c:idx val="1"/>
              <c:layout>
                <c:manualLayout>
                  <c:x val="0.1483576333731528"/>
                  <c:y val="6.200534701800657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535-4B0A-9A3B-A88B4422A0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Sheet1!$E$2:$E$3</c:f>
              <c:numCache>
                <c:formatCode>0.0</c:formatCode>
                <c:ptCount val="2"/>
                <c:pt idx="0">
                  <c:v>2.1</c:v>
                </c:pt>
                <c:pt idx="1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35-4B0A-9A3B-A88B4422A043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교내근로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0.15976975901724166"/>
                  <c:y val="5.636849728909693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535-4B0A-9A3B-A88B4422A043}"/>
                </c:ext>
              </c:extLst>
            </c:dLbl>
            <c:dLbl>
              <c:idx val="1"/>
              <c:layout>
                <c:manualLayout>
                  <c:x val="0.15520490875960619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535-4B0A-9A3B-A88B4422A0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Sheet1!$F$2:$F$3</c:f>
              <c:numCache>
                <c:formatCode>0.0</c:formatCode>
                <c:ptCount val="2"/>
                <c:pt idx="0">
                  <c:v>2.4</c:v>
                </c:pt>
                <c:pt idx="1">
                  <c:v>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35-4B0A-9A3B-A88B4422A043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친목활동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Sheet1!$G$2:$G$3</c:f>
              <c:numCache>
                <c:formatCode>0.0</c:formatCode>
                <c:ptCount val="2"/>
                <c:pt idx="0">
                  <c:v>25</c:v>
                </c:pt>
                <c:pt idx="1">
                  <c:v>20.6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35-4B0A-9A3B-A88B4422A043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기타</c:v>
                </c:pt>
              </c:strCache>
            </c:strRef>
          </c:tx>
          <c:spPr>
            <a:solidFill>
              <a:schemeClr val="accent1">
                <a:lumMod val="6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0.1620521841460594"/>
                  <c:y val="2.818424864454846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535-4B0A-9A3B-A88B4422A043}"/>
                </c:ext>
              </c:extLst>
            </c:dLbl>
            <c:dLbl>
              <c:idx val="1"/>
              <c:layout>
                <c:manualLayout>
                  <c:x val="0.1483576333731528"/>
                  <c:y val="2.818424864454846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535-4B0A-9A3B-A88B4422A0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Sheet1!$H$2:$H$3</c:f>
              <c:numCache>
                <c:formatCode>0.0</c:formatCode>
                <c:ptCount val="2"/>
                <c:pt idx="0">
                  <c:v>4.9000000000000004</c:v>
                </c:pt>
                <c:pt idx="1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535-4B0A-9A3B-A88B4422A04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1457621385928078E-2"/>
          <c:y val="0.89910815716513492"/>
          <c:w val="0.91360355928922765"/>
          <c:h val="8.3981293648135863E-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sz="2000" dirty="0"/>
              <a:t>주당 운동 시간</a:t>
            </a:r>
            <a:r>
              <a:rPr lang="en-US" altLang="ko-KR" sz="2000" dirty="0"/>
              <a:t>(%)</a:t>
            </a:r>
            <a:endParaRPr lang="ko-KR" altLang="en-US" sz="2000" dirty="0"/>
          </a:p>
        </c:rich>
      </c:tx>
      <c:layout>
        <c:manualLayout>
          <c:xMode val="edge"/>
          <c:yMode val="edge"/>
          <c:x val="0.34315460491223804"/>
          <c:y val="1.78046344922835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>
        <c:manualLayout>
          <c:layoutTarget val="inner"/>
          <c:xMode val="edge"/>
          <c:yMode val="edge"/>
          <c:x val="1.9635234409138971E-2"/>
          <c:y val="0.12463244144598466"/>
          <c:w val="0.96072953118172211"/>
          <c:h val="0.683447217570230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10시간 이상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1.785021309921692E-3"/>
                  <c:y val="-9.3261293787632424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650-4A40-AC0E-2880DC309C42}"/>
                </c:ext>
              </c:extLst>
            </c:dLbl>
            <c:dLbl>
              <c:idx val="1"/>
              <c:layout>
                <c:manualLayout>
                  <c:x val="0"/>
                  <c:y val="-1.017407685273344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8A4-481B-A275-9418D7439F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Sheet1!$B$2:$B$3</c:f>
              <c:numCache>
                <c:formatCode>0.0</c:formatCode>
                <c:ptCount val="2"/>
                <c:pt idx="0">
                  <c:v>4.5</c:v>
                </c:pt>
                <c:pt idx="1">
                  <c:v>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35-4AAF-B499-607610F319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5~9시간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-5.087038426366720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8A4-481B-A275-9418D7439F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Sheet1!$C$2:$C$3</c:f>
              <c:numCache>
                <c:formatCode>0.0</c:formatCode>
                <c:ptCount val="2"/>
                <c:pt idx="0">
                  <c:v>15.3</c:v>
                </c:pt>
                <c:pt idx="1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35-4AAF-B499-607610F319E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1~4시간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Sheet1!$D$2:$D$3</c:f>
              <c:numCache>
                <c:formatCode>0.0</c:formatCode>
                <c:ptCount val="2"/>
                <c:pt idx="0">
                  <c:v>39.6</c:v>
                </c:pt>
                <c:pt idx="1">
                  <c:v>37.299999999999997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35-4AAF-B499-607610F319E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거의 하지 않는다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Sheet1!$E$2:$E$3</c:f>
              <c:numCache>
                <c:formatCode>0.0</c:formatCode>
                <c:ptCount val="2"/>
                <c:pt idx="0">
                  <c:v>40.5</c:v>
                </c:pt>
                <c:pt idx="1">
                  <c:v>37.299999999999997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135-4AAF-B499-607610F319E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8299670220826816E-2"/>
          <c:y val="0.89174021175698681"/>
          <c:w val="0.94206509537003424"/>
          <c:h val="9.0455153750729503E-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sz="2000" dirty="0"/>
              <a:t>학기 중 거주지</a:t>
            </a:r>
            <a:r>
              <a:rPr lang="en-US" altLang="ko-KR" sz="2000" dirty="0"/>
              <a:t>(%)</a:t>
            </a:r>
            <a:endParaRPr lang="ko-KR" altLang="en-US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학생생활관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1.785021309921692E-3"/>
                  <c:y val="-3.306574977138378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650-4A40-AC0E-2880DC309C42}"/>
                </c:ext>
              </c:extLst>
            </c:dLbl>
            <c:dLbl>
              <c:idx val="1"/>
              <c:layout>
                <c:manualLayout>
                  <c:x val="3.5700426198434494E-3"/>
                  <c:y val="-1.271759606591680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8567642679775188E-2"/>
                      <c:h val="7.79842990762018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38A4-481B-A275-9418D7439F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48.4</c:v>
                </c:pt>
                <c:pt idx="1">
                  <c:v>25.4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35-4AAF-B499-607610F319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자취(춘천)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-1.27175960659168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8A4-481B-A275-9418D7439F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12.4</c:v>
                </c:pt>
                <c:pt idx="1">
                  <c:v>37.299999999999997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35-4AAF-B499-607610F319E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자택(춘천)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19</c:v>
                </c:pt>
                <c:pt idx="1">
                  <c:v>16.5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35-4AAF-B499-607610F319E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자취(춘천이외지역)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0.15172681134334659"/>
                  <c:y val="-7.630557639550081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B95-4AE2-AD58-5383FC355821}"/>
                </c:ext>
              </c:extLst>
            </c:dLbl>
            <c:dLbl>
              <c:idx val="1"/>
              <c:layout>
                <c:manualLayout>
                  <c:x val="-1.7850213099217247E-3"/>
                  <c:y val="-2.543519213183360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B95-4AE2-AD58-5383FC3558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0.5</c:v>
                </c:pt>
                <c:pt idx="1">
                  <c:v>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135-4AAF-B499-607610F319E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자택(춘천이외지역)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1.785021309921692E-3"/>
                  <c:y val="2.5435192131833604E-3"/>
                </c:manualLayout>
              </c:layout>
              <c:tx>
                <c:rich>
                  <a:bodyPr/>
                  <a:lstStyle/>
                  <a:p>
                    <a:fld id="{C43B4CF0-C6A4-4B98-8A72-3726D1D184B5}" type="CELLRANGE">
                      <a:rPr lang="en-US" altLang="ko-KR"/>
                      <a:pPr/>
                      <a:t>[CELLRANGE]</a:t>
                    </a:fld>
                    <a:endParaRPr lang="ko-KR" alt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5135-4AAF-B499-607610F319ED}"/>
                </c:ext>
              </c:extLst>
            </c:dLbl>
            <c:dLbl>
              <c:idx val="1"/>
              <c:layout>
                <c:manualLayout>
                  <c:x val="-1.7850213099217247E-3"/>
                  <c:y val="2.5435192131833604E-3"/>
                </c:manualLayout>
              </c:layout>
              <c:tx>
                <c:rich>
                  <a:bodyPr/>
                  <a:lstStyle/>
                  <a:p>
                    <a:fld id="{7ADBF54A-812E-4885-8F6D-E246AA2FA790}" type="VALUE">
                      <a:rPr lang="en-US" altLang="ko-KR" dirty="0"/>
                      <a:pPr/>
                      <a:t>[값]</a:t>
                    </a:fld>
                    <a:endParaRPr lang="ko-KR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8265-40BB-8643-7249BC5894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Sheet1!$F$2:$F$3</c:f>
              <c:numCache>
                <c:formatCode>General</c:formatCode>
                <c:ptCount val="2"/>
                <c:pt idx="0">
                  <c:v>19.100000000000001</c:v>
                </c:pt>
                <c:pt idx="1">
                  <c:v>17.3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Sheet1!$F$2</c15:f>
                <c15:dlblRangeCache>
                  <c:ptCount val="1"/>
                  <c:pt idx="0">
                    <c:v>19.1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5135-4AAF-B499-607610F319ED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기타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0.15708187527311171"/>
                  <c:y val="2.289167291865024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B95-4AE2-AD58-5383FC355821}"/>
                </c:ext>
              </c:extLst>
            </c:dLbl>
            <c:dLbl>
              <c:idx val="1"/>
              <c:layout>
                <c:manualLayout>
                  <c:x val="0.15886689658303338"/>
                  <c:y val="1.780463449228350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B95-4AE2-AD58-5383FC3558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Sheet1!$G$2:$G$3</c:f>
              <c:numCache>
                <c:formatCode>General</c:formatCode>
                <c:ptCount val="2"/>
                <c:pt idx="0">
                  <c:v>0.5</c:v>
                </c:pt>
                <c:pt idx="1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95-4AE2-AD58-5383FC35582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sz="2000" dirty="0"/>
              <a:t>희망진로목표</a:t>
            </a:r>
            <a:r>
              <a:rPr lang="en-US" altLang="ko-KR" sz="2000" dirty="0"/>
              <a:t>(%)</a:t>
            </a:r>
            <a:endParaRPr lang="ko-KR" altLang="en-US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>
        <c:manualLayout>
          <c:layoutTarget val="inner"/>
          <c:xMode val="edge"/>
          <c:yMode val="edge"/>
          <c:x val="1.9635234409138971E-2"/>
          <c:y val="0.13883809639016542"/>
          <c:w val="0.96072953118172211"/>
          <c:h val="0.6406670268984167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기업체(사기업 취업)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1.785021309921692E-3"/>
                  <c:y val="-3.306574977138378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650-4A40-AC0E-2880DC309C42}"/>
                </c:ext>
              </c:extLst>
            </c:dLbl>
            <c:dLbl>
              <c:idx val="1"/>
              <c:layout>
                <c:manualLayout>
                  <c:x val="3.5700426198434494E-3"/>
                  <c:y val="-1.271759606591680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8567642679775188E-2"/>
                      <c:h val="7.79842990762018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38A4-481B-A275-9418D7439F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37.200000000000003</c:v>
                </c:pt>
                <c:pt idx="1">
                  <c:v>41.6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35-4AAF-B499-607610F319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공무원, 공기업, 군인 등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12.4</c:v>
                </c:pt>
                <c:pt idx="1">
                  <c:v>16.3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35-4AAF-B499-607610F319E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창업 및 창직(가업승계포함)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5.3</c:v>
                </c:pt>
                <c:pt idx="1">
                  <c:v>4.9000000000000004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35-4AAF-B499-607610F319E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국내,외 대학원 진학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1.785021309921692E-3"/>
                  <c:y val="2.543519213183360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B95-4AE2-AD58-5383FC355821}"/>
                </c:ext>
              </c:extLst>
            </c:dLbl>
            <c:dLbl>
              <c:idx val="1"/>
              <c:layout>
                <c:manualLayout>
                  <c:x val="-1.7850213099217247E-3"/>
                  <c:y val="-2.543519213183360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B95-4AE2-AD58-5383FC3558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11.5</c:v>
                </c:pt>
                <c:pt idx="1">
                  <c:v>11.7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135-4AAF-B499-607610F319E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미결정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1.785021309921692E-3"/>
                  <c:y val="2.5435192131833604E-3"/>
                </c:manualLayout>
              </c:layout>
              <c:tx>
                <c:rich>
                  <a:bodyPr/>
                  <a:lstStyle/>
                  <a:p>
                    <a:fld id="{4B29FE6E-9245-48E7-B474-5093EA9AC2C2}" type="CELLRANGE">
                      <a:rPr lang="en-US" altLang="ko-KR"/>
                      <a:pPr/>
                      <a:t>[CELLRANGE]</a:t>
                    </a:fld>
                    <a:endParaRPr lang="ko-KR" alt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5135-4AAF-B499-607610F319ED}"/>
                </c:ext>
              </c:extLst>
            </c:dLbl>
            <c:dLbl>
              <c:idx val="1"/>
              <c:layout>
                <c:manualLayout>
                  <c:x val="-1.7850213099217247E-3"/>
                  <c:y val="2.5435192131833604E-3"/>
                </c:manualLayout>
              </c:layout>
              <c:tx>
                <c:rich>
                  <a:bodyPr/>
                  <a:lstStyle/>
                  <a:p>
                    <a:fld id="{7ADBF54A-812E-4885-8F6D-E246AA2FA790}" type="VALUE">
                      <a:rPr lang="en-US" altLang="ko-KR" dirty="0"/>
                      <a:pPr/>
                      <a:t>[값]</a:t>
                    </a:fld>
                    <a:endParaRPr lang="ko-KR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8265-40BB-8643-7249BC5894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Sheet1!$F$2:$F$3</c:f>
              <c:numCache>
                <c:formatCode>General</c:formatCode>
                <c:ptCount val="2"/>
                <c:pt idx="0">
                  <c:v>29.9</c:v>
                </c:pt>
                <c:pt idx="1">
                  <c:v>21.5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Sheet1!$F$2</c15:f>
                <c15:dlblRangeCache>
                  <c:ptCount val="1"/>
                  <c:pt idx="0">
                    <c:v>29.9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5135-4AAF-B499-607610F319ED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기타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0.16243693920287688"/>
                  <c:y val="4.323982662411710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B95-4AE2-AD58-5383FC355821}"/>
                </c:ext>
              </c:extLst>
            </c:dLbl>
            <c:dLbl>
              <c:idx val="1"/>
              <c:layout>
                <c:manualLayout>
                  <c:x val="0.15886689658303338"/>
                  <c:y val="3.560926898456704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B95-4AE2-AD58-5383FC3558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Sheet1!$G$2:$G$3</c:f>
              <c:numCache>
                <c:formatCode>General</c:formatCode>
                <c:ptCount val="2"/>
                <c:pt idx="0">
                  <c:v>3.7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95-4AE2-AD58-5383FC35582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2229582975450613E-2"/>
          <c:y val="0.86570919524253753"/>
          <c:w val="0.90982100452847259"/>
          <c:h val="0.11902968947836229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sz="2000" dirty="0"/>
              <a:t>등록금 재원</a:t>
            </a:r>
            <a:r>
              <a:rPr lang="en-US" altLang="ko-KR" sz="2000" dirty="0"/>
              <a:t>(%)</a:t>
            </a:r>
            <a:endParaRPr lang="ko-KR" altLang="en-US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>
        <c:manualLayout>
          <c:layoutTarget val="inner"/>
          <c:xMode val="edge"/>
          <c:yMode val="edge"/>
          <c:x val="1.9635234409138971E-2"/>
          <c:y val="0.13883809639016542"/>
          <c:w val="0.96072953118172211"/>
          <c:h val="0.6406670268984167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부모님 지원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1.785021309921692E-3"/>
                  <c:y val="-3.306574977138378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650-4A40-AC0E-2880DC309C42}"/>
                </c:ext>
              </c:extLst>
            </c:dLbl>
            <c:dLbl>
              <c:idx val="1"/>
              <c:layout>
                <c:manualLayout>
                  <c:x val="3.5700426198434494E-3"/>
                  <c:y val="-1.271759606591680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8567642679775188E-2"/>
                      <c:h val="7.79842990762018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38A4-481B-A275-9418D7439F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63</c:v>
                </c:pt>
                <c:pt idx="1">
                  <c:v>56.2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35-4AAF-B499-607610F319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본인 근로(아르바이트)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3.8</c:v>
                </c:pt>
                <c:pt idx="1">
                  <c:v>7.4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35-4AAF-B499-607610F319E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학자금 대출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5.0999999999999996</c:v>
                </c:pt>
                <c:pt idx="1">
                  <c:v>6.9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35-4AAF-B499-607610F319E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장학금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1.785021309921692E-3"/>
                  <c:y val="2.543519213183360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B95-4AE2-AD58-5383FC355821}"/>
                </c:ext>
              </c:extLst>
            </c:dLbl>
            <c:dLbl>
              <c:idx val="1"/>
              <c:layout>
                <c:manualLayout>
                  <c:x val="-1.7850213099217247E-3"/>
                  <c:y val="-2.543519213183360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B95-4AE2-AD58-5383FC3558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27.4</c:v>
                </c:pt>
                <c:pt idx="1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135-4AAF-B499-607610F319E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기타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0.14458672610365969"/>
                  <c:y val="2.5435192131833604E-3"/>
                </c:manualLayout>
              </c:layout>
              <c:tx>
                <c:rich>
                  <a:bodyPr/>
                  <a:lstStyle/>
                  <a:p>
                    <a:fld id="{B1D35380-3E31-4E1E-9628-992DBE0CD933}" type="CELLRANGE">
                      <a:rPr lang="en-US" altLang="ko-KR"/>
                      <a:pPr/>
                      <a:t>[CELLRANGE]</a:t>
                    </a:fld>
                    <a:endParaRPr lang="ko-KR" alt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5135-4AAF-B499-607610F319ED}"/>
                </c:ext>
              </c:extLst>
            </c:dLbl>
            <c:dLbl>
              <c:idx val="1"/>
              <c:layout>
                <c:manualLayout>
                  <c:x val="0.13566161955405107"/>
                  <c:y val="7.6305576395500818E-3"/>
                </c:manualLayout>
              </c:layout>
              <c:tx>
                <c:rich>
                  <a:bodyPr/>
                  <a:lstStyle/>
                  <a:p>
                    <a:fld id="{7ADBF54A-812E-4885-8F6D-E246AA2FA790}" type="VALUE">
                      <a:rPr lang="en-US" altLang="ko-KR" dirty="0"/>
                      <a:pPr/>
                      <a:t>[값]</a:t>
                    </a:fld>
                    <a:endParaRPr lang="ko-KR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8265-40BB-8643-7249BC5894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신입생</c:v>
                </c:pt>
                <c:pt idx="1">
                  <c:v>재학생</c:v>
                </c:pt>
              </c:strCache>
            </c:strRef>
          </c:cat>
          <c:val>
            <c:numRef>
              <c:f>Sheet1!$F$2:$F$3</c:f>
              <c:numCache>
                <c:formatCode>General</c:formatCode>
                <c:ptCount val="2"/>
                <c:pt idx="0">
                  <c:v>0.7</c:v>
                </c:pt>
                <c:pt idx="1">
                  <c:v>0.5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Sheet1!$F$2</c15:f>
                <c15:dlblRangeCache>
                  <c:ptCount val="1"/>
                  <c:pt idx="0">
                    <c:v>0.7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5135-4AAF-B499-607610F319E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2229582975450613E-2"/>
          <c:y val="0.8987749450139213"/>
          <c:w val="0.90982100452847259"/>
          <c:h val="8.596393970697859E-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0.16461</cdr:x>
      <cdr:y>0.24991</cdr:y>
    </cdr:from>
    <cdr:to>
      <cdr:x>0.3567</cdr:x>
      <cdr:y>0.5295</cdr:y>
    </cdr:to>
    <cdr:sp macro="" textlink="">
      <cdr:nvSpPr>
        <cdr:cNvPr id="2" name="직사각형 4"/>
        <cdr:cNvSpPr/>
      </cdr:nvSpPr>
      <cdr:spPr>
        <a:xfrm xmlns:a="http://schemas.openxmlformats.org/drawingml/2006/main">
          <a:off x="1171126" y="1247835"/>
          <a:ext cx="1366675" cy="1396002"/>
        </a:xfrm>
        <a:custGeom xmlns:a="http://schemas.openxmlformats.org/drawingml/2006/main">
          <a:avLst/>
          <a:gdLst>
            <a:gd name="connsiteX0" fmla="*/ 0 w 4984595"/>
            <a:gd name="connsiteY0" fmla="*/ 0 h 1081668"/>
            <a:gd name="connsiteX1" fmla="*/ 4984595 w 4984595"/>
            <a:gd name="connsiteY1" fmla="*/ 0 h 1081668"/>
            <a:gd name="connsiteX2" fmla="*/ 4984595 w 4984595"/>
            <a:gd name="connsiteY2" fmla="*/ 1081668 h 1081668"/>
            <a:gd name="connsiteX3" fmla="*/ 0 w 4984595"/>
            <a:gd name="connsiteY3" fmla="*/ 1081668 h 1081668"/>
            <a:gd name="connsiteX4" fmla="*/ 0 w 4984595"/>
            <a:gd name="connsiteY4" fmla="*/ 0 h 1081668"/>
            <a:gd name="connsiteX0" fmla="*/ 0 w 4984595"/>
            <a:gd name="connsiteY0" fmla="*/ 0 h 1081668"/>
            <a:gd name="connsiteX1" fmla="*/ 4984595 w 4984595"/>
            <a:gd name="connsiteY1" fmla="*/ 0 h 1081668"/>
            <a:gd name="connsiteX2" fmla="*/ 4984595 w 4984595"/>
            <a:gd name="connsiteY2" fmla="*/ 1081668 h 1081668"/>
            <a:gd name="connsiteX3" fmla="*/ 1952078 w 4984595"/>
            <a:gd name="connsiteY3" fmla="*/ 1072594 h 1081668"/>
            <a:gd name="connsiteX4" fmla="*/ 0 w 4984595"/>
            <a:gd name="connsiteY4" fmla="*/ 1081668 h 1081668"/>
            <a:gd name="connsiteX5" fmla="*/ 0 w 4984595"/>
            <a:gd name="connsiteY5" fmla="*/ 0 h 1081668"/>
            <a:gd name="connsiteX0" fmla="*/ 0 w 4984595"/>
            <a:gd name="connsiteY0" fmla="*/ 0 h 1081668"/>
            <a:gd name="connsiteX1" fmla="*/ 4984595 w 4984595"/>
            <a:gd name="connsiteY1" fmla="*/ 0 h 1081668"/>
            <a:gd name="connsiteX2" fmla="*/ 4984595 w 4984595"/>
            <a:gd name="connsiteY2" fmla="*/ 1081668 h 1081668"/>
            <a:gd name="connsiteX3" fmla="*/ 867861 w 4984595"/>
            <a:gd name="connsiteY3" fmla="*/ 889714 h 1081668"/>
            <a:gd name="connsiteX4" fmla="*/ 0 w 4984595"/>
            <a:gd name="connsiteY4" fmla="*/ 1081668 h 1081668"/>
            <a:gd name="connsiteX5" fmla="*/ 0 w 4984595"/>
            <a:gd name="connsiteY5" fmla="*/ 0 h 1081668"/>
            <a:gd name="connsiteX0" fmla="*/ 0 w 4984595"/>
            <a:gd name="connsiteY0" fmla="*/ 0 h 1081668"/>
            <a:gd name="connsiteX1" fmla="*/ 4984595 w 4984595"/>
            <a:gd name="connsiteY1" fmla="*/ 0 h 1081668"/>
            <a:gd name="connsiteX2" fmla="*/ 4984595 w 4984595"/>
            <a:gd name="connsiteY2" fmla="*/ 1081668 h 1081668"/>
            <a:gd name="connsiteX3" fmla="*/ 2957918 w 4984595"/>
            <a:gd name="connsiteY3" fmla="*/ 994216 h 1081668"/>
            <a:gd name="connsiteX4" fmla="*/ 867861 w 4984595"/>
            <a:gd name="connsiteY4" fmla="*/ 889714 h 1081668"/>
            <a:gd name="connsiteX5" fmla="*/ 0 w 4984595"/>
            <a:gd name="connsiteY5" fmla="*/ 1081668 h 1081668"/>
            <a:gd name="connsiteX6" fmla="*/ 0 w 4984595"/>
            <a:gd name="connsiteY6" fmla="*/ 0 h 1081668"/>
            <a:gd name="connsiteX0" fmla="*/ 0 w 4984595"/>
            <a:gd name="connsiteY0" fmla="*/ 0 h 1081668"/>
            <a:gd name="connsiteX1" fmla="*/ 4984595 w 4984595"/>
            <a:gd name="connsiteY1" fmla="*/ 0 h 1081668"/>
            <a:gd name="connsiteX2" fmla="*/ 4984595 w 4984595"/>
            <a:gd name="connsiteY2" fmla="*/ 1081668 h 1081668"/>
            <a:gd name="connsiteX3" fmla="*/ 2957918 w 4984595"/>
            <a:gd name="connsiteY3" fmla="*/ 798273 h 1081668"/>
            <a:gd name="connsiteX4" fmla="*/ 867861 w 4984595"/>
            <a:gd name="connsiteY4" fmla="*/ 889714 h 1081668"/>
            <a:gd name="connsiteX5" fmla="*/ 0 w 4984595"/>
            <a:gd name="connsiteY5" fmla="*/ 1081668 h 1081668"/>
            <a:gd name="connsiteX6" fmla="*/ 0 w 4984595"/>
            <a:gd name="connsiteY6" fmla="*/ 0 h 1081668"/>
            <a:gd name="connsiteX0" fmla="*/ 0 w 4984595"/>
            <a:gd name="connsiteY0" fmla="*/ 0 h 1081668"/>
            <a:gd name="connsiteX1" fmla="*/ 4984595 w 4984595"/>
            <a:gd name="connsiteY1" fmla="*/ 0 h 1081668"/>
            <a:gd name="connsiteX2" fmla="*/ 4984595 w 4984595"/>
            <a:gd name="connsiteY2" fmla="*/ 1081668 h 1081668"/>
            <a:gd name="connsiteX3" fmla="*/ 4146638 w 4984595"/>
            <a:gd name="connsiteY3" fmla="*/ 994216 h 1081668"/>
            <a:gd name="connsiteX4" fmla="*/ 2957918 w 4984595"/>
            <a:gd name="connsiteY4" fmla="*/ 798273 h 1081668"/>
            <a:gd name="connsiteX5" fmla="*/ 867861 w 4984595"/>
            <a:gd name="connsiteY5" fmla="*/ 889714 h 1081668"/>
            <a:gd name="connsiteX6" fmla="*/ 0 w 4984595"/>
            <a:gd name="connsiteY6" fmla="*/ 1081668 h 1081668"/>
            <a:gd name="connsiteX7" fmla="*/ 0 w 4984595"/>
            <a:gd name="connsiteY7" fmla="*/ 0 h 1081668"/>
            <a:gd name="connsiteX0" fmla="*/ 0 w 4984595"/>
            <a:gd name="connsiteY0" fmla="*/ 0 h 1081668"/>
            <a:gd name="connsiteX1" fmla="*/ 4984595 w 4984595"/>
            <a:gd name="connsiteY1" fmla="*/ 0 h 1081668"/>
            <a:gd name="connsiteX2" fmla="*/ 4984595 w 4984595"/>
            <a:gd name="connsiteY2" fmla="*/ 1081668 h 1081668"/>
            <a:gd name="connsiteX3" fmla="*/ 4146638 w 4984595"/>
            <a:gd name="connsiteY3" fmla="*/ 1072593 h 1081668"/>
            <a:gd name="connsiteX4" fmla="*/ 2957918 w 4984595"/>
            <a:gd name="connsiteY4" fmla="*/ 798273 h 1081668"/>
            <a:gd name="connsiteX5" fmla="*/ 867861 w 4984595"/>
            <a:gd name="connsiteY5" fmla="*/ 889714 h 1081668"/>
            <a:gd name="connsiteX6" fmla="*/ 0 w 4984595"/>
            <a:gd name="connsiteY6" fmla="*/ 1081668 h 1081668"/>
            <a:gd name="connsiteX7" fmla="*/ 0 w 4984595"/>
            <a:gd name="connsiteY7" fmla="*/ 0 h 1081668"/>
            <a:gd name="connsiteX0" fmla="*/ 0 w 4984595"/>
            <a:gd name="connsiteY0" fmla="*/ 0 h 1081668"/>
            <a:gd name="connsiteX1" fmla="*/ 4984595 w 4984595"/>
            <a:gd name="connsiteY1" fmla="*/ 0 h 1081668"/>
            <a:gd name="connsiteX2" fmla="*/ 4984595 w 4984595"/>
            <a:gd name="connsiteY2" fmla="*/ 1081668 h 1081668"/>
            <a:gd name="connsiteX3" fmla="*/ 4146638 w 4984595"/>
            <a:gd name="connsiteY3" fmla="*/ 1072593 h 1081668"/>
            <a:gd name="connsiteX4" fmla="*/ 2957918 w 4984595"/>
            <a:gd name="connsiteY4" fmla="*/ 798273 h 1081668"/>
            <a:gd name="connsiteX5" fmla="*/ 828673 w 4984595"/>
            <a:gd name="connsiteY5" fmla="*/ 850525 h 1081668"/>
            <a:gd name="connsiteX6" fmla="*/ 0 w 4984595"/>
            <a:gd name="connsiteY6" fmla="*/ 1081668 h 1081668"/>
            <a:gd name="connsiteX7" fmla="*/ 0 w 4984595"/>
            <a:gd name="connsiteY7" fmla="*/ 0 h 1081668"/>
            <a:gd name="connsiteX0" fmla="*/ 0 w 4984595"/>
            <a:gd name="connsiteY0" fmla="*/ 0 h 1081668"/>
            <a:gd name="connsiteX1" fmla="*/ 4984595 w 4984595"/>
            <a:gd name="connsiteY1" fmla="*/ 0 h 1081668"/>
            <a:gd name="connsiteX2" fmla="*/ 4984595 w 4984595"/>
            <a:gd name="connsiteY2" fmla="*/ 1081668 h 1081668"/>
            <a:gd name="connsiteX3" fmla="*/ 4146638 w 4984595"/>
            <a:gd name="connsiteY3" fmla="*/ 1072593 h 1081668"/>
            <a:gd name="connsiteX4" fmla="*/ 2957918 w 4984595"/>
            <a:gd name="connsiteY4" fmla="*/ 798273 h 1081668"/>
            <a:gd name="connsiteX5" fmla="*/ 828673 w 4984595"/>
            <a:gd name="connsiteY5" fmla="*/ 850525 h 1081668"/>
            <a:gd name="connsiteX6" fmla="*/ 0 w 4984595"/>
            <a:gd name="connsiteY6" fmla="*/ 898788 h 1081668"/>
            <a:gd name="connsiteX7" fmla="*/ 0 w 4984595"/>
            <a:gd name="connsiteY7" fmla="*/ 0 h 1081668"/>
            <a:gd name="connsiteX0" fmla="*/ 0 w 4984595"/>
            <a:gd name="connsiteY0" fmla="*/ 0 h 1081668"/>
            <a:gd name="connsiteX1" fmla="*/ 4984595 w 4984595"/>
            <a:gd name="connsiteY1" fmla="*/ 0 h 1081668"/>
            <a:gd name="connsiteX2" fmla="*/ 4984595 w 4984595"/>
            <a:gd name="connsiteY2" fmla="*/ 1081668 h 1081668"/>
            <a:gd name="connsiteX3" fmla="*/ 4146638 w 4984595"/>
            <a:gd name="connsiteY3" fmla="*/ 1072593 h 1081668"/>
            <a:gd name="connsiteX4" fmla="*/ 3047124 w 4984595"/>
            <a:gd name="connsiteY4" fmla="*/ 1029451 h 1081668"/>
            <a:gd name="connsiteX5" fmla="*/ 828673 w 4984595"/>
            <a:gd name="connsiteY5" fmla="*/ 850525 h 1081668"/>
            <a:gd name="connsiteX6" fmla="*/ 0 w 4984595"/>
            <a:gd name="connsiteY6" fmla="*/ 898788 h 1081668"/>
            <a:gd name="connsiteX7" fmla="*/ 0 w 4984595"/>
            <a:gd name="connsiteY7" fmla="*/ 0 h 1081668"/>
            <a:gd name="connsiteX0" fmla="*/ 0 w 4984595"/>
            <a:gd name="connsiteY0" fmla="*/ 0 h 1081668"/>
            <a:gd name="connsiteX1" fmla="*/ 4984595 w 4984595"/>
            <a:gd name="connsiteY1" fmla="*/ 0 h 1081668"/>
            <a:gd name="connsiteX2" fmla="*/ 4984595 w 4984595"/>
            <a:gd name="connsiteY2" fmla="*/ 1081668 h 1081668"/>
            <a:gd name="connsiteX3" fmla="*/ 4146638 w 4984595"/>
            <a:gd name="connsiteY3" fmla="*/ 1072593 h 1081668"/>
            <a:gd name="connsiteX4" fmla="*/ 3047124 w 4984595"/>
            <a:gd name="connsiteY4" fmla="*/ 1029451 h 1081668"/>
            <a:gd name="connsiteX5" fmla="*/ 828673 w 4984595"/>
            <a:gd name="connsiteY5" fmla="*/ 935291 h 1081668"/>
            <a:gd name="connsiteX6" fmla="*/ 0 w 4984595"/>
            <a:gd name="connsiteY6" fmla="*/ 898788 h 1081668"/>
            <a:gd name="connsiteX7" fmla="*/ 0 w 4984595"/>
            <a:gd name="connsiteY7" fmla="*/ 0 h 1081668"/>
            <a:gd name="connsiteX0" fmla="*/ 0 w 4984595"/>
            <a:gd name="connsiteY0" fmla="*/ 0 h 1081668"/>
            <a:gd name="connsiteX1" fmla="*/ 4984595 w 4984595"/>
            <a:gd name="connsiteY1" fmla="*/ 0 h 1081668"/>
            <a:gd name="connsiteX2" fmla="*/ 4984595 w 4984595"/>
            <a:gd name="connsiteY2" fmla="*/ 1081668 h 1081668"/>
            <a:gd name="connsiteX3" fmla="*/ 3879020 w 4984595"/>
            <a:gd name="connsiteY3" fmla="*/ 1072593 h 1081668"/>
            <a:gd name="connsiteX4" fmla="*/ 3047124 w 4984595"/>
            <a:gd name="connsiteY4" fmla="*/ 1029451 h 1081668"/>
            <a:gd name="connsiteX5" fmla="*/ 828673 w 4984595"/>
            <a:gd name="connsiteY5" fmla="*/ 935291 h 1081668"/>
            <a:gd name="connsiteX6" fmla="*/ 0 w 4984595"/>
            <a:gd name="connsiteY6" fmla="*/ 898788 h 1081668"/>
            <a:gd name="connsiteX7" fmla="*/ 0 w 4984595"/>
            <a:gd name="connsiteY7" fmla="*/ 0 h 1081668"/>
            <a:gd name="connsiteX0" fmla="*/ 0 w 4984595"/>
            <a:gd name="connsiteY0" fmla="*/ 0 h 1105325"/>
            <a:gd name="connsiteX1" fmla="*/ 4984595 w 4984595"/>
            <a:gd name="connsiteY1" fmla="*/ 0 h 1105325"/>
            <a:gd name="connsiteX2" fmla="*/ 4984595 w 4984595"/>
            <a:gd name="connsiteY2" fmla="*/ 1081668 h 1105325"/>
            <a:gd name="connsiteX3" fmla="*/ 4583168 w 4984595"/>
            <a:gd name="connsiteY3" fmla="*/ 1104786 h 1105325"/>
            <a:gd name="connsiteX4" fmla="*/ 3879020 w 4984595"/>
            <a:gd name="connsiteY4" fmla="*/ 1072593 h 1105325"/>
            <a:gd name="connsiteX5" fmla="*/ 3047124 w 4984595"/>
            <a:gd name="connsiteY5" fmla="*/ 1029451 h 1105325"/>
            <a:gd name="connsiteX6" fmla="*/ 828673 w 4984595"/>
            <a:gd name="connsiteY6" fmla="*/ 935291 h 1105325"/>
            <a:gd name="connsiteX7" fmla="*/ 0 w 4984595"/>
            <a:gd name="connsiteY7" fmla="*/ 898788 h 1105325"/>
            <a:gd name="connsiteX8" fmla="*/ 0 w 4984595"/>
            <a:gd name="connsiteY8" fmla="*/ 0 h 1105325"/>
            <a:gd name="connsiteX0" fmla="*/ 0 w 4984595"/>
            <a:gd name="connsiteY0" fmla="*/ 0 h 1105325"/>
            <a:gd name="connsiteX1" fmla="*/ 4984595 w 4984595"/>
            <a:gd name="connsiteY1" fmla="*/ 0 h 1105325"/>
            <a:gd name="connsiteX2" fmla="*/ 4984595 w 4984595"/>
            <a:gd name="connsiteY2" fmla="*/ 1081668 h 1105325"/>
            <a:gd name="connsiteX3" fmla="*/ 4583168 w 4984595"/>
            <a:gd name="connsiteY3" fmla="*/ 1104786 h 1105325"/>
            <a:gd name="connsiteX4" fmla="*/ 3879020 w 4984595"/>
            <a:gd name="connsiteY4" fmla="*/ 1072593 h 1105325"/>
            <a:gd name="connsiteX5" fmla="*/ 3035973 w 4984595"/>
            <a:gd name="connsiteY5" fmla="*/ 990921 h 1105325"/>
            <a:gd name="connsiteX6" fmla="*/ 828673 w 4984595"/>
            <a:gd name="connsiteY6" fmla="*/ 935291 h 1105325"/>
            <a:gd name="connsiteX7" fmla="*/ 0 w 4984595"/>
            <a:gd name="connsiteY7" fmla="*/ 898788 h 1105325"/>
            <a:gd name="connsiteX8" fmla="*/ 0 w 4984595"/>
            <a:gd name="connsiteY8" fmla="*/ 0 h 1105325"/>
            <a:gd name="connsiteX0" fmla="*/ 0 w 4984595"/>
            <a:gd name="connsiteY0" fmla="*/ 0 h 1105325"/>
            <a:gd name="connsiteX1" fmla="*/ 4984595 w 4984595"/>
            <a:gd name="connsiteY1" fmla="*/ 0 h 1105325"/>
            <a:gd name="connsiteX2" fmla="*/ 4984595 w 4984595"/>
            <a:gd name="connsiteY2" fmla="*/ 1081668 h 1105325"/>
            <a:gd name="connsiteX3" fmla="*/ 4583168 w 4984595"/>
            <a:gd name="connsiteY3" fmla="*/ 1104786 h 1105325"/>
            <a:gd name="connsiteX4" fmla="*/ 3879020 w 4984595"/>
            <a:gd name="connsiteY4" fmla="*/ 1072593 h 1105325"/>
            <a:gd name="connsiteX5" fmla="*/ 3024823 w 4984595"/>
            <a:gd name="connsiteY5" fmla="*/ 1014039 h 1105325"/>
            <a:gd name="connsiteX6" fmla="*/ 828673 w 4984595"/>
            <a:gd name="connsiteY6" fmla="*/ 935291 h 1105325"/>
            <a:gd name="connsiteX7" fmla="*/ 0 w 4984595"/>
            <a:gd name="connsiteY7" fmla="*/ 898788 h 1105325"/>
            <a:gd name="connsiteX8" fmla="*/ 0 w 4984595"/>
            <a:gd name="connsiteY8" fmla="*/ 0 h 1105325"/>
            <a:gd name="connsiteX0" fmla="*/ 0 w 4984595"/>
            <a:gd name="connsiteY0" fmla="*/ 0 h 1105325"/>
            <a:gd name="connsiteX1" fmla="*/ 4984595 w 4984595"/>
            <a:gd name="connsiteY1" fmla="*/ 0 h 1105325"/>
            <a:gd name="connsiteX2" fmla="*/ 4984595 w 4984595"/>
            <a:gd name="connsiteY2" fmla="*/ 1081668 h 1105325"/>
            <a:gd name="connsiteX3" fmla="*/ 4583168 w 4984595"/>
            <a:gd name="connsiteY3" fmla="*/ 1104786 h 1105325"/>
            <a:gd name="connsiteX4" fmla="*/ 3879020 w 4984595"/>
            <a:gd name="connsiteY4" fmla="*/ 1072593 h 1105325"/>
            <a:gd name="connsiteX5" fmla="*/ 3024823 w 4984595"/>
            <a:gd name="connsiteY5" fmla="*/ 1014039 h 1105325"/>
            <a:gd name="connsiteX6" fmla="*/ 1906981 w 4984595"/>
            <a:gd name="connsiteY6" fmla="*/ 981490 h 1105325"/>
            <a:gd name="connsiteX7" fmla="*/ 828673 w 4984595"/>
            <a:gd name="connsiteY7" fmla="*/ 935291 h 1105325"/>
            <a:gd name="connsiteX8" fmla="*/ 0 w 4984595"/>
            <a:gd name="connsiteY8" fmla="*/ 898788 h 1105325"/>
            <a:gd name="connsiteX9" fmla="*/ 0 w 4984595"/>
            <a:gd name="connsiteY9" fmla="*/ 0 h 1105325"/>
            <a:gd name="connsiteX0" fmla="*/ 0 w 4984595"/>
            <a:gd name="connsiteY0" fmla="*/ 0 h 1105325"/>
            <a:gd name="connsiteX1" fmla="*/ 4984595 w 4984595"/>
            <a:gd name="connsiteY1" fmla="*/ 0 h 1105325"/>
            <a:gd name="connsiteX2" fmla="*/ 4984595 w 4984595"/>
            <a:gd name="connsiteY2" fmla="*/ 1081668 h 1105325"/>
            <a:gd name="connsiteX3" fmla="*/ 4583168 w 4984595"/>
            <a:gd name="connsiteY3" fmla="*/ 1104786 h 1105325"/>
            <a:gd name="connsiteX4" fmla="*/ 3879020 w 4984595"/>
            <a:gd name="connsiteY4" fmla="*/ 1072593 h 1105325"/>
            <a:gd name="connsiteX5" fmla="*/ 3024823 w 4984595"/>
            <a:gd name="connsiteY5" fmla="*/ 1014039 h 1105325"/>
            <a:gd name="connsiteX6" fmla="*/ 1906981 w 4984595"/>
            <a:gd name="connsiteY6" fmla="*/ 1004607 h 1105325"/>
            <a:gd name="connsiteX7" fmla="*/ 828673 w 4984595"/>
            <a:gd name="connsiteY7" fmla="*/ 935291 h 1105325"/>
            <a:gd name="connsiteX8" fmla="*/ 0 w 4984595"/>
            <a:gd name="connsiteY8" fmla="*/ 898788 h 1105325"/>
            <a:gd name="connsiteX9" fmla="*/ 0 w 4984595"/>
            <a:gd name="connsiteY9" fmla="*/ 0 h 1105325"/>
            <a:gd name="connsiteX0" fmla="*/ 0 w 4984595"/>
            <a:gd name="connsiteY0" fmla="*/ 0 h 1105325"/>
            <a:gd name="connsiteX1" fmla="*/ 4984595 w 4984595"/>
            <a:gd name="connsiteY1" fmla="*/ 0 h 1105325"/>
            <a:gd name="connsiteX2" fmla="*/ 4984595 w 4984595"/>
            <a:gd name="connsiteY2" fmla="*/ 1081668 h 1105325"/>
            <a:gd name="connsiteX3" fmla="*/ 4583168 w 4984595"/>
            <a:gd name="connsiteY3" fmla="*/ 1104786 h 1105325"/>
            <a:gd name="connsiteX4" fmla="*/ 3879020 w 4984595"/>
            <a:gd name="connsiteY4" fmla="*/ 1072593 h 1105325"/>
            <a:gd name="connsiteX5" fmla="*/ 3024823 w 4984595"/>
            <a:gd name="connsiteY5" fmla="*/ 1014039 h 1105325"/>
            <a:gd name="connsiteX6" fmla="*/ 1906981 w 4984595"/>
            <a:gd name="connsiteY6" fmla="*/ 1004607 h 1105325"/>
            <a:gd name="connsiteX7" fmla="*/ 1059522 w 4984595"/>
            <a:gd name="connsiteY7" fmla="*/ 942960 h 1105325"/>
            <a:gd name="connsiteX8" fmla="*/ 828673 w 4984595"/>
            <a:gd name="connsiteY8" fmla="*/ 935291 h 1105325"/>
            <a:gd name="connsiteX9" fmla="*/ 0 w 4984595"/>
            <a:gd name="connsiteY9" fmla="*/ 898788 h 1105325"/>
            <a:gd name="connsiteX10" fmla="*/ 0 w 4984595"/>
            <a:gd name="connsiteY10" fmla="*/ 0 h 1105325"/>
            <a:gd name="connsiteX0" fmla="*/ 0 w 4984595"/>
            <a:gd name="connsiteY0" fmla="*/ 0 h 1105325"/>
            <a:gd name="connsiteX1" fmla="*/ 4984595 w 4984595"/>
            <a:gd name="connsiteY1" fmla="*/ 0 h 1105325"/>
            <a:gd name="connsiteX2" fmla="*/ 4984595 w 4984595"/>
            <a:gd name="connsiteY2" fmla="*/ 1081668 h 1105325"/>
            <a:gd name="connsiteX3" fmla="*/ 4583168 w 4984595"/>
            <a:gd name="connsiteY3" fmla="*/ 1104786 h 1105325"/>
            <a:gd name="connsiteX4" fmla="*/ 3879020 w 4984595"/>
            <a:gd name="connsiteY4" fmla="*/ 1072593 h 1105325"/>
            <a:gd name="connsiteX5" fmla="*/ 3024823 w 4984595"/>
            <a:gd name="connsiteY5" fmla="*/ 1014039 h 1105325"/>
            <a:gd name="connsiteX6" fmla="*/ 1906981 w 4984595"/>
            <a:gd name="connsiteY6" fmla="*/ 1004607 h 1105325"/>
            <a:gd name="connsiteX7" fmla="*/ 1081823 w 4984595"/>
            <a:gd name="connsiteY7" fmla="*/ 919842 h 1105325"/>
            <a:gd name="connsiteX8" fmla="*/ 828673 w 4984595"/>
            <a:gd name="connsiteY8" fmla="*/ 935291 h 1105325"/>
            <a:gd name="connsiteX9" fmla="*/ 0 w 4984595"/>
            <a:gd name="connsiteY9" fmla="*/ 898788 h 1105325"/>
            <a:gd name="connsiteX10" fmla="*/ 0 w 4984595"/>
            <a:gd name="connsiteY10" fmla="*/ 0 h 1105325"/>
            <a:gd name="connsiteX0" fmla="*/ 11150 w 4995745"/>
            <a:gd name="connsiteY0" fmla="*/ 0 h 1105325"/>
            <a:gd name="connsiteX1" fmla="*/ 4995745 w 4995745"/>
            <a:gd name="connsiteY1" fmla="*/ 0 h 1105325"/>
            <a:gd name="connsiteX2" fmla="*/ 4995745 w 4995745"/>
            <a:gd name="connsiteY2" fmla="*/ 1081668 h 1105325"/>
            <a:gd name="connsiteX3" fmla="*/ 4594318 w 4995745"/>
            <a:gd name="connsiteY3" fmla="*/ 1104786 h 1105325"/>
            <a:gd name="connsiteX4" fmla="*/ 3890170 w 4995745"/>
            <a:gd name="connsiteY4" fmla="*/ 1072593 h 1105325"/>
            <a:gd name="connsiteX5" fmla="*/ 3035973 w 4995745"/>
            <a:gd name="connsiteY5" fmla="*/ 1014039 h 1105325"/>
            <a:gd name="connsiteX6" fmla="*/ 1918131 w 4995745"/>
            <a:gd name="connsiteY6" fmla="*/ 1004607 h 1105325"/>
            <a:gd name="connsiteX7" fmla="*/ 1092973 w 4995745"/>
            <a:gd name="connsiteY7" fmla="*/ 919842 h 1105325"/>
            <a:gd name="connsiteX8" fmla="*/ 839823 w 4995745"/>
            <a:gd name="connsiteY8" fmla="*/ 935291 h 1105325"/>
            <a:gd name="connsiteX9" fmla="*/ 0 w 4995745"/>
            <a:gd name="connsiteY9" fmla="*/ 914200 h 1105325"/>
            <a:gd name="connsiteX10" fmla="*/ 11150 w 4995745"/>
            <a:gd name="connsiteY10" fmla="*/ 0 h 1105325"/>
            <a:gd name="connsiteX0" fmla="*/ 11150 w 4995745"/>
            <a:gd name="connsiteY0" fmla="*/ 0 h 1105325"/>
            <a:gd name="connsiteX1" fmla="*/ 4995745 w 4995745"/>
            <a:gd name="connsiteY1" fmla="*/ 0 h 1105325"/>
            <a:gd name="connsiteX2" fmla="*/ 4995745 w 4995745"/>
            <a:gd name="connsiteY2" fmla="*/ 1081668 h 1105325"/>
            <a:gd name="connsiteX3" fmla="*/ 4594318 w 4995745"/>
            <a:gd name="connsiteY3" fmla="*/ 1104786 h 1105325"/>
            <a:gd name="connsiteX4" fmla="*/ 3890170 w 4995745"/>
            <a:gd name="connsiteY4" fmla="*/ 1072593 h 1105325"/>
            <a:gd name="connsiteX5" fmla="*/ 3035973 w 4995745"/>
            <a:gd name="connsiteY5" fmla="*/ 1014039 h 1105325"/>
            <a:gd name="connsiteX6" fmla="*/ 1918131 w 4995745"/>
            <a:gd name="connsiteY6" fmla="*/ 1004607 h 1105325"/>
            <a:gd name="connsiteX7" fmla="*/ 1092973 w 4995745"/>
            <a:gd name="connsiteY7" fmla="*/ 919842 h 1105325"/>
            <a:gd name="connsiteX8" fmla="*/ 0 w 4995745"/>
            <a:gd name="connsiteY8" fmla="*/ 914200 h 1105325"/>
            <a:gd name="connsiteX9" fmla="*/ 11150 w 4995745"/>
            <a:gd name="connsiteY9" fmla="*/ 0 h 1105325"/>
            <a:gd name="connsiteX0" fmla="*/ 11150 w 4995745"/>
            <a:gd name="connsiteY0" fmla="*/ 0 h 1105325"/>
            <a:gd name="connsiteX1" fmla="*/ 4995745 w 4995745"/>
            <a:gd name="connsiteY1" fmla="*/ 0 h 1105325"/>
            <a:gd name="connsiteX2" fmla="*/ 4995745 w 4995745"/>
            <a:gd name="connsiteY2" fmla="*/ 1081668 h 1105325"/>
            <a:gd name="connsiteX3" fmla="*/ 4594318 w 4995745"/>
            <a:gd name="connsiteY3" fmla="*/ 1104786 h 1105325"/>
            <a:gd name="connsiteX4" fmla="*/ 3890170 w 4995745"/>
            <a:gd name="connsiteY4" fmla="*/ 1072593 h 1105325"/>
            <a:gd name="connsiteX5" fmla="*/ 3035973 w 4995745"/>
            <a:gd name="connsiteY5" fmla="*/ 1014039 h 1105325"/>
            <a:gd name="connsiteX6" fmla="*/ 1942524 w 4995745"/>
            <a:gd name="connsiteY6" fmla="*/ 1035511 h 1105325"/>
            <a:gd name="connsiteX7" fmla="*/ 1092973 w 4995745"/>
            <a:gd name="connsiteY7" fmla="*/ 919842 h 1105325"/>
            <a:gd name="connsiteX8" fmla="*/ 0 w 4995745"/>
            <a:gd name="connsiteY8" fmla="*/ 914200 h 1105325"/>
            <a:gd name="connsiteX9" fmla="*/ 11150 w 4995745"/>
            <a:gd name="connsiteY9" fmla="*/ 0 h 1105325"/>
            <a:gd name="connsiteX0" fmla="*/ 11150 w 4995745"/>
            <a:gd name="connsiteY0" fmla="*/ 0 h 1105325"/>
            <a:gd name="connsiteX1" fmla="*/ 4995745 w 4995745"/>
            <a:gd name="connsiteY1" fmla="*/ 0 h 1105325"/>
            <a:gd name="connsiteX2" fmla="*/ 4995745 w 4995745"/>
            <a:gd name="connsiteY2" fmla="*/ 1081668 h 1105325"/>
            <a:gd name="connsiteX3" fmla="*/ 4594318 w 4995745"/>
            <a:gd name="connsiteY3" fmla="*/ 1104786 h 1105325"/>
            <a:gd name="connsiteX4" fmla="*/ 3890170 w 4995745"/>
            <a:gd name="connsiteY4" fmla="*/ 1072593 h 1105325"/>
            <a:gd name="connsiteX5" fmla="*/ 3035973 w 4995745"/>
            <a:gd name="connsiteY5" fmla="*/ 1014039 h 1105325"/>
            <a:gd name="connsiteX6" fmla="*/ 1954721 w 4995745"/>
            <a:gd name="connsiteY6" fmla="*/ 1013035 h 1105325"/>
            <a:gd name="connsiteX7" fmla="*/ 1092973 w 4995745"/>
            <a:gd name="connsiteY7" fmla="*/ 919842 h 1105325"/>
            <a:gd name="connsiteX8" fmla="*/ 0 w 4995745"/>
            <a:gd name="connsiteY8" fmla="*/ 914200 h 1105325"/>
            <a:gd name="connsiteX9" fmla="*/ 11150 w 4995745"/>
            <a:gd name="connsiteY9" fmla="*/ 0 h 1105325"/>
            <a:gd name="connsiteX0" fmla="*/ 11150 w 4995745"/>
            <a:gd name="connsiteY0" fmla="*/ 0 h 1105325"/>
            <a:gd name="connsiteX1" fmla="*/ 4995745 w 4995745"/>
            <a:gd name="connsiteY1" fmla="*/ 0 h 1105325"/>
            <a:gd name="connsiteX2" fmla="*/ 4995745 w 4995745"/>
            <a:gd name="connsiteY2" fmla="*/ 1081668 h 1105325"/>
            <a:gd name="connsiteX3" fmla="*/ 4594318 w 4995745"/>
            <a:gd name="connsiteY3" fmla="*/ 1104786 h 1105325"/>
            <a:gd name="connsiteX4" fmla="*/ 3890170 w 4995745"/>
            <a:gd name="connsiteY4" fmla="*/ 1072593 h 1105325"/>
            <a:gd name="connsiteX5" fmla="*/ 3035973 w 4995745"/>
            <a:gd name="connsiteY5" fmla="*/ 1014039 h 1105325"/>
            <a:gd name="connsiteX6" fmla="*/ 1954721 w 4995745"/>
            <a:gd name="connsiteY6" fmla="*/ 1013035 h 1105325"/>
            <a:gd name="connsiteX7" fmla="*/ 1097039 w 4995745"/>
            <a:gd name="connsiteY7" fmla="*/ 956366 h 1105325"/>
            <a:gd name="connsiteX8" fmla="*/ 0 w 4995745"/>
            <a:gd name="connsiteY8" fmla="*/ 914200 h 1105325"/>
            <a:gd name="connsiteX9" fmla="*/ 11150 w 4995745"/>
            <a:gd name="connsiteY9" fmla="*/ 0 h 1105325"/>
            <a:gd name="connsiteX0" fmla="*/ 11150 w 4995745"/>
            <a:gd name="connsiteY0" fmla="*/ 0 h 1105325"/>
            <a:gd name="connsiteX1" fmla="*/ 4995745 w 4995745"/>
            <a:gd name="connsiteY1" fmla="*/ 0 h 1105325"/>
            <a:gd name="connsiteX2" fmla="*/ 4995745 w 4995745"/>
            <a:gd name="connsiteY2" fmla="*/ 1081668 h 1105325"/>
            <a:gd name="connsiteX3" fmla="*/ 4594318 w 4995745"/>
            <a:gd name="connsiteY3" fmla="*/ 1104786 h 1105325"/>
            <a:gd name="connsiteX4" fmla="*/ 3890170 w 4995745"/>
            <a:gd name="connsiteY4" fmla="*/ 1072593 h 1105325"/>
            <a:gd name="connsiteX5" fmla="*/ 3035973 w 4995745"/>
            <a:gd name="connsiteY5" fmla="*/ 1014039 h 1105325"/>
            <a:gd name="connsiteX6" fmla="*/ 1954721 w 4995745"/>
            <a:gd name="connsiteY6" fmla="*/ 1013035 h 1105325"/>
            <a:gd name="connsiteX7" fmla="*/ 1092973 w 4995745"/>
            <a:gd name="connsiteY7" fmla="*/ 925462 h 1105325"/>
            <a:gd name="connsiteX8" fmla="*/ 0 w 4995745"/>
            <a:gd name="connsiteY8" fmla="*/ 914200 h 1105325"/>
            <a:gd name="connsiteX9" fmla="*/ 11150 w 4995745"/>
            <a:gd name="connsiteY9" fmla="*/ 0 h 1105325"/>
            <a:gd name="connsiteX0" fmla="*/ 7084 w 4991679"/>
            <a:gd name="connsiteY0" fmla="*/ 0 h 1105325"/>
            <a:gd name="connsiteX1" fmla="*/ 4991679 w 4991679"/>
            <a:gd name="connsiteY1" fmla="*/ 0 h 1105325"/>
            <a:gd name="connsiteX2" fmla="*/ 4991679 w 4991679"/>
            <a:gd name="connsiteY2" fmla="*/ 1081668 h 1105325"/>
            <a:gd name="connsiteX3" fmla="*/ 4590252 w 4991679"/>
            <a:gd name="connsiteY3" fmla="*/ 1104786 h 1105325"/>
            <a:gd name="connsiteX4" fmla="*/ 3886104 w 4991679"/>
            <a:gd name="connsiteY4" fmla="*/ 1072593 h 1105325"/>
            <a:gd name="connsiteX5" fmla="*/ 3031907 w 4991679"/>
            <a:gd name="connsiteY5" fmla="*/ 1014039 h 1105325"/>
            <a:gd name="connsiteX6" fmla="*/ 1950655 w 4991679"/>
            <a:gd name="connsiteY6" fmla="*/ 1013035 h 1105325"/>
            <a:gd name="connsiteX7" fmla="*/ 1088907 w 4991679"/>
            <a:gd name="connsiteY7" fmla="*/ 925462 h 1105325"/>
            <a:gd name="connsiteX8" fmla="*/ 0 w 4991679"/>
            <a:gd name="connsiteY8" fmla="*/ 919819 h 1105325"/>
            <a:gd name="connsiteX9" fmla="*/ 7084 w 4991679"/>
            <a:gd name="connsiteY9" fmla="*/ 0 h 1105325"/>
            <a:gd name="connsiteX0" fmla="*/ 7084 w 4991679"/>
            <a:gd name="connsiteY0" fmla="*/ 0 h 1105325"/>
            <a:gd name="connsiteX1" fmla="*/ 4991679 w 4991679"/>
            <a:gd name="connsiteY1" fmla="*/ 0 h 1105325"/>
            <a:gd name="connsiteX2" fmla="*/ 4991679 w 4991679"/>
            <a:gd name="connsiteY2" fmla="*/ 1081668 h 1105325"/>
            <a:gd name="connsiteX3" fmla="*/ 4590252 w 4991679"/>
            <a:gd name="connsiteY3" fmla="*/ 1104786 h 1105325"/>
            <a:gd name="connsiteX4" fmla="*/ 3886104 w 4991679"/>
            <a:gd name="connsiteY4" fmla="*/ 1072593 h 1105325"/>
            <a:gd name="connsiteX5" fmla="*/ 3031907 w 4991679"/>
            <a:gd name="connsiteY5" fmla="*/ 1014039 h 1105325"/>
            <a:gd name="connsiteX6" fmla="*/ 1950655 w 4991679"/>
            <a:gd name="connsiteY6" fmla="*/ 1013035 h 1105325"/>
            <a:gd name="connsiteX7" fmla="*/ 1088907 w 4991679"/>
            <a:gd name="connsiteY7" fmla="*/ 925462 h 1105325"/>
            <a:gd name="connsiteX8" fmla="*/ 0 w 4991679"/>
            <a:gd name="connsiteY8" fmla="*/ 919819 h 1105325"/>
            <a:gd name="connsiteX9" fmla="*/ 7084 w 4991679"/>
            <a:gd name="connsiteY9" fmla="*/ 0 h 1105325"/>
            <a:gd name="connsiteX0" fmla="*/ 7084 w 4991679"/>
            <a:gd name="connsiteY0" fmla="*/ 0 h 1105325"/>
            <a:gd name="connsiteX1" fmla="*/ 4991679 w 4991679"/>
            <a:gd name="connsiteY1" fmla="*/ 0 h 1105325"/>
            <a:gd name="connsiteX2" fmla="*/ 4991679 w 4991679"/>
            <a:gd name="connsiteY2" fmla="*/ 1081668 h 1105325"/>
            <a:gd name="connsiteX3" fmla="*/ 4590252 w 4991679"/>
            <a:gd name="connsiteY3" fmla="*/ 1104786 h 1105325"/>
            <a:gd name="connsiteX4" fmla="*/ 3906431 w 4991679"/>
            <a:gd name="connsiteY4" fmla="*/ 1100688 h 1105325"/>
            <a:gd name="connsiteX5" fmla="*/ 3031907 w 4991679"/>
            <a:gd name="connsiteY5" fmla="*/ 1014039 h 1105325"/>
            <a:gd name="connsiteX6" fmla="*/ 1950655 w 4991679"/>
            <a:gd name="connsiteY6" fmla="*/ 1013035 h 1105325"/>
            <a:gd name="connsiteX7" fmla="*/ 1088907 w 4991679"/>
            <a:gd name="connsiteY7" fmla="*/ 925462 h 1105325"/>
            <a:gd name="connsiteX8" fmla="*/ 0 w 4991679"/>
            <a:gd name="connsiteY8" fmla="*/ 919819 h 1105325"/>
            <a:gd name="connsiteX9" fmla="*/ 7084 w 4991679"/>
            <a:gd name="connsiteY9" fmla="*/ 0 h 1105325"/>
            <a:gd name="connsiteX0" fmla="*/ 7084 w 4991679"/>
            <a:gd name="connsiteY0" fmla="*/ 0 h 1105325"/>
            <a:gd name="connsiteX1" fmla="*/ 4991679 w 4991679"/>
            <a:gd name="connsiteY1" fmla="*/ 0 h 1105325"/>
            <a:gd name="connsiteX2" fmla="*/ 4991679 w 4991679"/>
            <a:gd name="connsiteY2" fmla="*/ 1081668 h 1105325"/>
            <a:gd name="connsiteX3" fmla="*/ 4590252 w 4991679"/>
            <a:gd name="connsiteY3" fmla="*/ 1104786 h 1105325"/>
            <a:gd name="connsiteX4" fmla="*/ 4595613 w 4991679"/>
            <a:gd name="connsiteY4" fmla="*/ 1105132 h 1105325"/>
            <a:gd name="connsiteX5" fmla="*/ 3906431 w 4991679"/>
            <a:gd name="connsiteY5" fmla="*/ 1100688 h 1105325"/>
            <a:gd name="connsiteX6" fmla="*/ 3031907 w 4991679"/>
            <a:gd name="connsiteY6" fmla="*/ 1014039 h 1105325"/>
            <a:gd name="connsiteX7" fmla="*/ 1950655 w 4991679"/>
            <a:gd name="connsiteY7" fmla="*/ 1013035 h 1105325"/>
            <a:gd name="connsiteX8" fmla="*/ 1088907 w 4991679"/>
            <a:gd name="connsiteY8" fmla="*/ 925462 h 1105325"/>
            <a:gd name="connsiteX9" fmla="*/ 0 w 4991679"/>
            <a:gd name="connsiteY9" fmla="*/ 919819 h 1105325"/>
            <a:gd name="connsiteX10" fmla="*/ 7084 w 4991679"/>
            <a:gd name="connsiteY10" fmla="*/ 0 h 1105325"/>
            <a:gd name="connsiteX0" fmla="*/ 7084 w 4991679"/>
            <a:gd name="connsiteY0" fmla="*/ 0 h 1105325"/>
            <a:gd name="connsiteX1" fmla="*/ 4991679 w 4991679"/>
            <a:gd name="connsiteY1" fmla="*/ 0 h 1105325"/>
            <a:gd name="connsiteX2" fmla="*/ 4991679 w 4991679"/>
            <a:gd name="connsiteY2" fmla="*/ 1081668 h 1105325"/>
            <a:gd name="connsiteX3" fmla="*/ 4590252 w 4991679"/>
            <a:gd name="connsiteY3" fmla="*/ 1104786 h 1105325"/>
            <a:gd name="connsiteX4" fmla="*/ 3906431 w 4991679"/>
            <a:gd name="connsiteY4" fmla="*/ 1100688 h 1105325"/>
            <a:gd name="connsiteX5" fmla="*/ 3031907 w 4991679"/>
            <a:gd name="connsiteY5" fmla="*/ 1014039 h 1105325"/>
            <a:gd name="connsiteX6" fmla="*/ 1950655 w 4991679"/>
            <a:gd name="connsiteY6" fmla="*/ 1013035 h 1105325"/>
            <a:gd name="connsiteX7" fmla="*/ 1088907 w 4991679"/>
            <a:gd name="connsiteY7" fmla="*/ 925462 h 1105325"/>
            <a:gd name="connsiteX8" fmla="*/ 0 w 4991679"/>
            <a:gd name="connsiteY8" fmla="*/ 919819 h 1105325"/>
            <a:gd name="connsiteX9" fmla="*/ 7084 w 4991679"/>
            <a:gd name="connsiteY9" fmla="*/ 0 h 1105325"/>
            <a:gd name="connsiteX0" fmla="*/ 7084 w 4991679"/>
            <a:gd name="connsiteY0" fmla="*/ 0 h 1104786"/>
            <a:gd name="connsiteX1" fmla="*/ 4991679 w 4991679"/>
            <a:gd name="connsiteY1" fmla="*/ 0 h 1104786"/>
            <a:gd name="connsiteX2" fmla="*/ 4991679 w 4991679"/>
            <a:gd name="connsiteY2" fmla="*/ 1081668 h 1104786"/>
            <a:gd name="connsiteX3" fmla="*/ 4590252 w 4991679"/>
            <a:gd name="connsiteY3" fmla="*/ 1104786 h 1104786"/>
            <a:gd name="connsiteX4" fmla="*/ 3906431 w 4991679"/>
            <a:gd name="connsiteY4" fmla="*/ 1100688 h 1104786"/>
            <a:gd name="connsiteX5" fmla="*/ 3031907 w 4991679"/>
            <a:gd name="connsiteY5" fmla="*/ 1014039 h 1104786"/>
            <a:gd name="connsiteX6" fmla="*/ 1950655 w 4991679"/>
            <a:gd name="connsiteY6" fmla="*/ 1013035 h 1104786"/>
            <a:gd name="connsiteX7" fmla="*/ 1088907 w 4991679"/>
            <a:gd name="connsiteY7" fmla="*/ 925462 h 1104786"/>
            <a:gd name="connsiteX8" fmla="*/ 0 w 4991679"/>
            <a:gd name="connsiteY8" fmla="*/ 919819 h 1104786"/>
            <a:gd name="connsiteX9" fmla="*/ 7084 w 4991679"/>
            <a:gd name="connsiteY9" fmla="*/ 0 h 1104786"/>
            <a:gd name="connsiteX0" fmla="*/ 7084 w 4991679"/>
            <a:gd name="connsiteY0" fmla="*/ 0 h 1130071"/>
            <a:gd name="connsiteX1" fmla="*/ 4991679 w 4991679"/>
            <a:gd name="connsiteY1" fmla="*/ 0 h 1130071"/>
            <a:gd name="connsiteX2" fmla="*/ 4991679 w 4991679"/>
            <a:gd name="connsiteY2" fmla="*/ 1081668 h 1130071"/>
            <a:gd name="connsiteX3" fmla="*/ 4094275 w 4991679"/>
            <a:gd name="connsiteY3" fmla="*/ 1130071 h 1130071"/>
            <a:gd name="connsiteX4" fmla="*/ 3906431 w 4991679"/>
            <a:gd name="connsiteY4" fmla="*/ 1100688 h 1130071"/>
            <a:gd name="connsiteX5" fmla="*/ 3031907 w 4991679"/>
            <a:gd name="connsiteY5" fmla="*/ 1014039 h 1130071"/>
            <a:gd name="connsiteX6" fmla="*/ 1950655 w 4991679"/>
            <a:gd name="connsiteY6" fmla="*/ 1013035 h 1130071"/>
            <a:gd name="connsiteX7" fmla="*/ 1088907 w 4991679"/>
            <a:gd name="connsiteY7" fmla="*/ 925462 h 1130071"/>
            <a:gd name="connsiteX8" fmla="*/ 0 w 4991679"/>
            <a:gd name="connsiteY8" fmla="*/ 919819 h 1130071"/>
            <a:gd name="connsiteX9" fmla="*/ 7084 w 4991679"/>
            <a:gd name="connsiteY9" fmla="*/ 0 h 1130071"/>
            <a:gd name="connsiteX0" fmla="*/ 7084 w 4991679"/>
            <a:gd name="connsiteY0" fmla="*/ 0 h 1104786"/>
            <a:gd name="connsiteX1" fmla="*/ 4991679 w 4991679"/>
            <a:gd name="connsiteY1" fmla="*/ 0 h 1104786"/>
            <a:gd name="connsiteX2" fmla="*/ 4991679 w 4991679"/>
            <a:gd name="connsiteY2" fmla="*/ 1081668 h 1104786"/>
            <a:gd name="connsiteX3" fmla="*/ 3903203 w 4991679"/>
            <a:gd name="connsiteY3" fmla="*/ 1104786 h 1104786"/>
            <a:gd name="connsiteX4" fmla="*/ 3906431 w 4991679"/>
            <a:gd name="connsiteY4" fmla="*/ 1100688 h 1104786"/>
            <a:gd name="connsiteX5" fmla="*/ 3031907 w 4991679"/>
            <a:gd name="connsiteY5" fmla="*/ 1014039 h 1104786"/>
            <a:gd name="connsiteX6" fmla="*/ 1950655 w 4991679"/>
            <a:gd name="connsiteY6" fmla="*/ 1013035 h 1104786"/>
            <a:gd name="connsiteX7" fmla="*/ 1088907 w 4991679"/>
            <a:gd name="connsiteY7" fmla="*/ 925462 h 1104786"/>
            <a:gd name="connsiteX8" fmla="*/ 0 w 4991679"/>
            <a:gd name="connsiteY8" fmla="*/ 919819 h 1104786"/>
            <a:gd name="connsiteX9" fmla="*/ 7084 w 4991679"/>
            <a:gd name="connsiteY9" fmla="*/ 0 h 1104786"/>
            <a:gd name="connsiteX0" fmla="*/ 7084 w 4991679"/>
            <a:gd name="connsiteY0" fmla="*/ 0 h 1104786"/>
            <a:gd name="connsiteX1" fmla="*/ 4991679 w 4991679"/>
            <a:gd name="connsiteY1" fmla="*/ 0 h 1104786"/>
            <a:gd name="connsiteX2" fmla="*/ 4991679 w 4991679"/>
            <a:gd name="connsiteY2" fmla="*/ 1098014 h 1104786"/>
            <a:gd name="connsiteX3" fmla="*/ 3903203 w 4991679"/>
            <a:gd name="connsiteY3" fmla="*/ 1104786 h 1104786"/>
            <a:gd name="connsiteX4" fmla="*/ 3906431 w 4991679"/>
            <a:gd name="connsiteY4" fmla="*/ 1100688 h 1104786"/>
            <a:gd name="connsiteX5" fmla="*/ 3031907 w 4991679"/>
            <a:gd name="connsiteY5" fmla="*/ 1014039 h 1104786"/>
            <a:gd name="connsiteX6" fmla="*/ 1950655 w 4991679"/>
            <a:gd name="connsiteY6" fmla="*/ 1013035 h 1104786"/>
            <a:gd name="connsiteX7" fmla="*/ 1088907 w 4991679"/>
            <a:gd name="connsiteY7" fmla="*/ 925462 h 1104786"/>
            <a:gd name="connsiteX8" fmla="*/ 0 w 4991679"/>
            <a:gd name="connsiteY8" fmla="*/ 919819 h 1104786"/>
            <a:gd name="connsiteX9" fmla="*/ 7084 w 4991679"/>
            <a:gd name="connsiteY9" fmla="*/ 0 h 1104786"/>
            <a:gd name="connsiteX0" fmla="*/ 7084 w 4991679"/>
            <a:gd name="connsiteY0" fmla="*/ 0 h 1104786"/>
            <a:gd name="connsiteX1" fmla="*/ 4991679 w 4991679"/>
            <a:gd name="connsiteY1" fmla="*/ 0 h 1104786"/>
            <a:gd name="connsiteX2" fmla="*/ 4991679 w 4991679"/>
            <a:gd name="connsiteY2" fmla="*/ 1098014 h 1104786"/>
            <a:gd name="connsiteX3" fmla="*/ 3903203 w 4991679"/>
            <a:gd name="connsiteY3" fmla="*/ 1104786 h 1104786"/>
            <a:gd name="connsiteX4" fmla="*/ 3898546 w 4991679"/>
            <a:gd name="connsiteY4" fmla="*/ 1100688 h 1104786"/>
            <a:gd name="connsiteX5" fmla="*/ 3031907 w 4991679"/>
            <a:gd name="connsiteY5" fmla="*/ 1014039 h 1104786"/>
            <a:gd name="connsiteX6" fmla="*/ 1950655 w 4991679"/>
            <a:gd name="connsiteY6" fmla="*/ 1013035 h 1104786"/>
            <a:gd name="connsiteX7" fmla="*/ 1088907 w 4991679"/>
            <a:gd name="connsiteY7" fmla="*/ 925462 h 1104786"/>
            <a:gd name="connsiteX8" fmla="*/ 0 w 4991679"/>
            <a:gd name="connsiteY8" fmla="*/ 919819 h 1104786"/>
            <a:gd name="connsiteX9" fmla="*/ 7084 w 4991679"/>
            <a:gd name="connsiteY9" fmla="*/ 0 h 1104786"/>
            <a:gd name="connsiteX0" fmla="*/ 7084 w 4991679"/>
            <a:gd name="connsiteY0" fmla="*/ 0 h 1230578"/>
            <a:gd name="connsiteX1" fmla="*/ 4991679 w 4991679"/>
            <a:gd name="connsiteY1" fmla="*/ 0 h 1230578"/>
            <a:gd name="connsiteX2" fmla="*/ 4991679 w 4991679"/>
            <a:gd name="connsiteY2" fmla="*/ 1098014 h 1230578"/>
            <a:gd name="connsiteX3" fmla="*/ 3903203 w 4991679"/>
            <a:gd name="connsiteY3" fmla="*/ 1104786 h 1230578"/>
            <a:gd name="connsiteX4" fmla="*/ 3898546 w 4991679"/>
            <a:gd name="connsiteY4" fmla="*/ 1100688 h 1230578"/>
            <a:gd name="connsiteX5" fmla="*/ 3031907 w 4991679"/>
            <a:gd name="connsiteY5" fmla="*/ 1014039 h 1230578"/>
            <a:gd name="connsiteX6" fmla="*/ 1950655 w 4991679"/>
            <a:gd name="connsiteY6" fmla="*/ 1013035 h 1230578"/>
            <a:gd name="connsiteX7" fmla="*/ 1088907 w 4991679"/>
            <a:gd name="connsiteY7" fmla="*/ 925462 h 1230578"/>
            <a:gd name="connsiteX8" fmla="*/ 0 w 4991679"/>
            <a:gd name="connsiteY8" fmla="*/ 1230570 h 1230578"/>
            <a:gd name="connsiteX9" fmla="*/ 7084 w 4991679"/>
            <a:gd name="connsiteY9" fmla="*/ 0 h 1230578"/>
            <a:gd name="connsiteX0" fmla="*/ 7084 w 4991679"/>
            <a:gd name="connsiteY0" fmla="*/ 0 h 1236213"/>
            <a:gd name="connsiteX1" fmla="*/ 4991679 w 4991679"/>
            <a:gd name="connsiteY1" fmla="*/ 0 h 1236213"/>
            <a:gd name="connsiteX2" fmla="*/ 4991679 w 4991679"/>
            <a:gd name="connsiteY2" fmla="*/ 1098014 h 1236213"/>
            <a:gd name="connsiteX3" fmla="*/ 3903203 w 4991679"/>
            <a:gd name="connsiteY3" fmla="*/ 1104786 h 1236213"/>
            <a:gd name="connsiteX4" fmla="*/ 3898546 w 4991679"/>
            <a:gd name="connsiteY4" fmla="*/ 1100688 h 1236213"/>
            <a:gd name="connsiteX5" fmla="*/ 3031907 w 4991679"/>
            <a:gd name="connsiteY5" fmla="*/ 1014039 h 1236213"/>
            <a:gd name="connsiteX6" fmla="*/ 1950655 w 4991679"/>
            <a:gd name="connsiteY6" fmla="*/ 1013035 h 1236213"/>
            <a:gd name="connsiteX7" fmla="*/ 1139813 w 4991679"/>
            <a:gd name="connsiteY7" fmla="*/ 1236213 h 1236213"/>
            <a:gd name="connsiteX8" fmla="*/ 0 w 4991679"/>
            <a:gd name="connsiteY8" fmla="*/ 1230570 h 1236213"/>
            <a:gd name="connsiteX9" fmla="*/ 7084 w 4991679"/>
            <a:gd name="connsiteY9" fmla="*/ 0 h 1236213"/>
            <a:gd name="connsiteX0" fmla="*/ 7084 w 4991679"/>
            <a:gd name="connsiteY0" fmla="*/ 0 h 1247564"/>
            <a:gd name="connsiteX1" fmla="*/ 4991679 w 4991679"/>
            <a:gd name="connsiteY1" fmla="*/ 0 h 1247564"/>
            <a:gd name="connsiteX2" fmla="*/ 4991679 w 4991679"/>
            <a:gd name="connsiteY2" fmla="*/ 1098014 h 1247564"/>
            <a:gd name="connsiteX3" fmla="*/ 3903203 w 4991679"/>
            <a:gd name="connsiteY3" fmla="*/ 1104786 h 1247564"/>
            <a:gd name="connsiteX4" fmla="*/ 3898546 w 4991679"/>
            <a:gd name="connsiteY4" fmla="*/ 1100688 h 1247564"/>
            <a:gd name="connsiteX5" fmla="*/ 3031907 w 4991679"/>
            <a:gd name="connsiteY5" fmla="*/ 1014039 h 1247564"/>
            <a:gd name="connsiteX6" fmla="*/ 2900895 w 4991679"/>
            <a:gd name="connsiteY6" fmla="*/ 1247564 h 1247564"/>
            <a:gd name="connsiteX7" fmla="*/ 1139813 w 4991679"/>
            <a:gd name="connsiteY7" fmla="*/ 1236213 h 1247564"/>
            <a:gd name="connsiteX8" fmla="*/ 0 w 4991679"/>
            <a:gd name="connsiteY8" fmla="*/ 1230570 h 1247564"/>
            <a:gd name="connsiteX9" fmla="*/ 7084 w 4991679"/>
            <a:gd name="connsiteY9" fmla="*/ 0 h 1247564"/>
            <a:gd name="connsiteX0" fmla="*/ 7084 w 4991679"/>
            <a:gd name="connsiteY0" fmla="*/ 0 h 1247564"/>
            <a:gd name="connsiteX1" fmla="*/ 4991679 w 4991679"/>
            <a:gd name="connsiteY1" fmla="*/ 0 h 1247564"/>
            <a:gd name="connsiteX2" fmla="*/ 4991679 w 4991679"/>
            <a:gd name="connsiteY2" fmla="*/ 1098014 h 1247564"/>
            <a:gd name="connsiteX3" fmla="*/ 3903203 w 4991679"/>
            <a:gd name="connsiteY3" fmla="*/ 1104786 h 1247564"/>
            <a:gd name="connsiteX4" fmla="*/ 3898546 w 4991679"/>
            <a:gd name="connsiteY4" fmla="*/ 1100688 h 1247564"/>
            <a:gd name="connsiteX5" fmla="*/ 4058505 w 4991679"/>
            <a:gd name="connsiteY5" fmla="*/ 1236842 h 1247564"/>
            <a:gd name="connsiteX6" fmla="*/ 2900895 w 4991679"/>
            <a:gd name="connsiteY6" fmla="*/ 1247564 h 1247564"/>
            <a:gd name="connsiteX7" fmla="*/ 1139813 w 4991679"/>
            <a:gd name="connsiteY7" fmla="*/ 1236213 h 1247564"/>
            <a:gd name="connsiteX8" fmla="*/ 0 w 4991679"/>
            <a:gd name="connsiteY8" fmla="*/ 1230570 h 1247564"/>
            <a:gd name="connsiteX9" fmla="*/ 7084 w 4991679"/>
            <a:gd name="connsiteY9" fmla="*/ 0 h 1247564"/>
            <a:gd name="connsiteX0" fmla="*/ 7084 w 4991679"/>
            <a:gd name="connsiteY0" fmla="*/ 0 h 1247564"/>
            <a:gd name="connsiteX1" fmla="*/ 4991679 w 4991679"/>
            <a:gd name="connsiteY1" fmla="*/ 0 h 1247564"/>
            <a:gd name="connsiteX2" fmla="*/ 4991679 w 4991679"/>
            <a:gd name="connsiteY2" fmla="*/ 1098014 h 1247564"/>
            <a:gd name="connsiteX3" fmla="*/ 3903203 w 4991679"/>
            <a:gd name="connsiteY3" fmla="*/ 1104786 h 1247564"/>
            <a:gd name="connsiteX4" fmla="*/ 4127622 w 4991679"/>
            <a:gd name="connsiteY4" fmla="*/ 1077235 h 1247564"/>
            <a:gd name="connsiteX5" fmla="*/ 4058505 w 4991679"/>
            <a:gd name="connsiteY5" fmla="*/ 1236842 h 1247564"/>
            <a:gd name="connsiteX6" fmla="*/ 2900895 w 4991679"/>
            <a:gd name="connsiteY6" fmla="*/ 1247564 h 1247564"/>
            <a:gd name="connsiteX7" fmla="*/ 1139813 w 4991679"/>
            <a:gd name="connsiteY7" fmla="*/ 1236213 h 1247564"/>
            <a:gd name="connsiteX8" fmla="*/ 0 w 4991679"/>
            <a:gd name="connsiteY8" fmla="*/ 1230570 h 1247564"/>
            <a:gd name="connsiteX9" fmla="*/ 7084 w 4991679"/>
            <a:gd name="connsiteY9" fmla="*/ 0 h 1247564"/>
            <a:gd name="connsiteX0" fmla="*/ 7084 w 4991679"/>
            <a:gd name="connsiteY0" fmla="*/ 0 h 1247564"/>
            <a:gd name="connsiteX1" fmla="*/ 4991679 w 4991679"/>
            <a:gd name="connsiteY1" fmla="*/ 0 h 1247564"/>
            <a:gd name="connsiteX2" fmla="*/ 4991679 w 4991679"/>
            <a:gd name="connsiteY2" fmla="*/ 1098014 h 1247564"/>
            <a:gd name="connsiteX3" fmla="*/ 3903203 w 4991679"/>
            <a:gd name="connsiteY3" fmla="*/ 1104786 h 1247564"/>
            <a:gd name="connsiteX4" fmla="*/ 4127622 w 4991679"/>
            <a:gd name="connsiteY4" fmla="*/ 1077235 h 1247564"/>
            <a:gd name="connsiteX5" fmla="*/ 4058505 w 4991679"/>
            <a:gd name="connsiteY5" fmla="*/ 1236842 h 1247564"/>
            <a:gd name="connsiteX6" fmla="*/ 2900895 w 4991679"/>
            <a:gd name="connsiteY6" fmla="*/ 1247564 h 1247564"/>
            <a:gd name="connsiteX7" fmla="*/ 1139813 w 4991679"/>
            <a:gd name="connsiteY7" fmla="*/ 1236213 h 1247564"/>
            <a:gd name="connsiteX8" fmla="*/ 0 w 4991679"/>
            <a:gd name="connsiteY8" fmla="*/ 1230570 h 1247564"/>
            <a:gd name="connsiteX9" fmla="*/ 7084 w 4991679"/>
            <a:gd name="connsiteY9" fmla="*/ 0 h 1247564"/>
            <a:gd name="connsiteX0" fmla="*/ 7084 w 4991679"/>
            <a:gd name="connsiteY0" fmla="*/ 0 h 1247564"/>
            <a:gd name="connsiteX1" fmla="*/ 4991679 w 4991679"/>
            <a:gd name="connsiteY1" fmla="*/ 0 h 1247564"/>
            <a:gd name="connsiteX2" fmla="*/ 4991679 w 4991679"/>
            <a:gd name="connsiteY2" fmla="*/ 1098014 h 1247564"/>
            <a:gd name="connsiteX3" fmla="*/ 3903203 w 4991679"/>
            <a:gd name="connsiteY3" fmla="*/ 1104786 h 1247564"/>
            <a:gd name="connsiteX4" fmla="*/ 2888917 w 4991679"/>
            <a:gd name="connsiteY4" fmla="*/ 959971 h 1247564"/>
            <a:gd name="connsiteX5" fmla="*/ 4058505 w 4991679"/>
            <a:gd name="connsiteY5" fmla="*/ 1236842 h 1247564"/>
            <a:gd name="connsiteX6" fmla="*/ 2900895 w 4991679"/>
            <a:gd name="connsiteY6" fmla="*/ 1247564 h 1247564"/>
            <a:gd name="connsiteX7" fmla="*/ 1139813 w 4991679"/>
            <a:gd name="connsiteY7" fmla="*/ 1236213 h 1247564"/>
            <a:gd name="connsiteX8" fmla="*/ 0 w 4991679"/>
            <a:gd name="connsiteY8" fmla="*/ 1230570 h 1247564"/>
            <a:gd name="connsiteX9" fmla="*/ 7084 w 4991679"/>
            <a:gd name="connsiteY9" fmla="*/ 0 h 1247564"/>
            <a:gd name="connsiteX0" fmla="*/ 7084 w 4991679"/>
            <a:gd name="connsiteY0" fmla="*/ 0 h 1247564"/>
            <a:gd name="connsiteX1" fmla="*/ 4991679 w 4991679"/>
            <a:gd name="connsiteY1" fmla="*/ 0 h 1247564"/>
            <a:gd name="connsiteX2" fmla="*/ 4991679 w 4991679"/>
            <a:gd name="connsiteY2" fmla="*/ 1098014 h 1247564"/>
            <a:gd name="connsiteX3" fmla="*/ 3903203 w 4991679"/>
            <a:gd name="connsiteY3" fmla="*/ 1104786 h 1247564"/>
            <a:gd name="connsiteX4" fmla="*/ 2888917 w 4991679"/>
            <a:gd name="connsiteY4" fmla="*/ 959971 h 1247564"/>
            <a:gd name="connsiteX5" fmla="*/ 4058505 w 4991679"/>
            <a:gd name="connsiteY5" fmla="*/ 1236842 h 1247564"/>
            <a:gd name="connsiteX6" fmla="*/ 2900895 w 4991679"/>
            <a:gd name="connsiteY6" fmla="*/ 1247564 h 1247564"/>
            <a:gd name="connsiteX7" fmla="*/ 1139813 w 4991679"/>
            <a:gd name="connsiteY7" fmla="*/ 1236213 h 1247564"/>
            <a:gd name="connsiteX8" fmla="*/ 0 w 4991679"/>
            <a:gd name="connsiteY8" fmla="*/ 1230570 h 1247564"/>
            <a:gd name="connsiteX9" fmla="*/ 7084 w 4991679"/>
            <a:gd name="connsiteY9" fmla="*/ 0 h 1247564"/>
            <a:gd name="connsiteX0" fmla="*/ 7084 w 4991679"/>
            <a:gd name="connsiteY0" fmla="*/ 0 h 1247564"/>
            <a:gd name="connsiteX1" fmla="*/ 4991679 w 4991679"/>
            <a:gd name="connsiteY1" fmla="*/ 0 h 1247564"/>
            <a:gd name="connsiteX2" fmla="*/ 4991679 w 4991679"/>
            <a:gd name="connsiteY2" fmla="*/ 1098014 h 1247564"/>
            <a:gd name="connsiteX3" fmla="*/ 2888917 w 4991679"/>
            <a:gd name="connsiteY3" fmla="*/ 959971 h 1247564"/>
            <a:gd name="connsiteX4" fmla="*/ 4058505 w 4991679"/>
            <a:gd name="connsiteY4" fmla="*/ 1236842 h 1247564"/>
            <a:gd name="connsiteX5" fmla="*/ 2900895 w 4991679"/>
            <a:gd name="connsiteY5" fmla="*/ 1247564 h 1247564"/>
            <a:gd name="connsiteX6" fmla="*/ 1139813 w 4991679"/>
            <a:gd name="connsiteY6" fmla="*/ 1236213 h 1247564"/>
            <a:gd name="connsiteX7" fmla="*/ 0 w 4991679"/>
            <a:gd name="connsiteY7" fmla="*/ 1230570 h 1247564"/>
            <a:gd name="connsiteX8" fmla="*/ 7084 w 4991679"/>
            <a:gd name="connsiteY8" fmla="*/ 0 h 1247564"/>
            <a:gd name="connsiteX0" fmla="*/ 7084 w 4991679"/>
            <a:gd name="connsiteY0" fmla="*/ 0 h 1247564"/>
            <a:gd name="connsiteX1" fmla="*/ 4991679 w 4991679"/>
            <a:gd name="connsiteY1" fmla="*/ 0 h 1247564"/>
            <a:gd name="connsiteX2" fmla="*/ 4991679 w 4991679"/>
            <a:gd name="connsiteY2" fmla="*/ 1098014 h 1247564"/>
            <a:gd name="connsiteX3" fmla="*/ 3754314 w 4991679"/>
            <a:gd name="connsiteY3" fmla="*/ 778211 h 1247564"/>
            <a:gd name="connsiteX4" fmla="*/ 4058505 w 4991679"/>
            <a:gd name="connsiteY4" fmla="*/ 1236842 h 1247564"/>
            <a:gd name="connsiteX5" fmla="*/ 2900895 w 4991679"/>
            <a:gd name="connsiteY5" fmla="*/ 1247564 h 1247564"/>
            <a:gd name="connsiteX6" fmla="*/ 1139813 w 4991679"/>
            <a:gd name="connsiteY6" fmla="*/ 1236213 h 1247564"/>
            <a:gd name="connsiteX7" fmla="*/ 0 w 4991679"/>
            <a:gd name="connsiteY7" fmla="*/ 1230570 h 1247564"/>
            <a:gd name="connsiteX8" fmla="*/ 7084 w 4991679"/>
            <a:gd name="connsiteY8" fmla="*/ 0 h 1247564"/>
            <a:gd name="connsiteX0" fmla="*/ 7084 w 4991679"/>
            <a:gd name="connsiteY0" fmla="*/ 0 h 1247564"/>
            <a:gd name="connsiteX1" fmla="*/ 4991679 w 4991679"/>
            <a:gd name="connsiteY1" fmla="*/ 0 h 1247564"/>
            <a:gd name="connsiteX2" fmla="*/ 4991679 w 4991679"/>
            <a:gd name="connsiteY2" fmla="*/ 1098014 h 1247564"/>
            <a:gd name="connsiteX3" fmla="*/ 3754314 w 4991679"/>
            <a:gd name="connsiteY3" fmla="*/ 778211 h 1247564"/>
            <a:gd name="connsiteX4" fmla="*/ 4058505 w 4991679"/>
            <a:gd name="connsiteY4" fmla="*/ 1236842 h 1247564"/>
            <a:gd name="connsiteX5" fmla="*/ 2900895 w 4991679"/>
            <a:gd name="connsiteY5" fmla="*/ 1247564 h 1247564"/>
            <a:gd name="connsiteX6" fmla="*/ 1139813 w 4991679"/>
            <a:gd name="connsiteY6" fmla="*/ 1236213 h 1247564"/>
            <a:gd name="connsiteX7" fmla="*/ 0 w 4991679"/>
            <a:gd name="connsiteY7" fmla="*/ 1230570 h 1247564"/>
            <a:gd name="connsiteX8" fmla="*/ 7084 w 4991679"/>
            <a:gd name="connsiteY8" fmla="*/ 0 h 1247564"/>
            <a:gd name="connsiteX0" fmla="*/ 7084 w 4991679"/>
            <a:gd name="connsiteY0" fmla="*/ 0 h 1247564"/>
            <a:gd name="connsiteX1" fmla="*/ 4991679 w 4991679"/>
            <a:gd name="connsiteY1" fmla="*/ 0 h 1247564"/>
            <a:gd name="connsiteX2" fmla="*/ 4991679 w 4991679"/>
            <a:gd name="connsiteY2" fmla="*/ 1098014 h 1247564"/>
            <a:gd name="connsiteX3" fmla="*/ 3754314 w 4991679"/>
            <a:gd name="connsiteY3" fmla="*/ 778211 h 1247564"/>
            <a:gd name="connsiteX4" fmla="*/ 4058505 w 4991679"/>
            <a:gd name="connsiteY4" fmla="*/ 1236842 h 1247564"/>
            <a:gd name="connsiteX5" fmla="*/ 2900895 w 4991679"/>
            <a:gd name="connsiteY5" fmla="*/ 1247564 h 1247564"/>
            <a:gd name="connsiteX6" fmla="*/ 1139813 w 4991679"/>
            <a:gd name="connsiteY6" fmla="*/ 1236213 h 1247564"/>
            <a:gd name="connsiteX7" fmla="*/ 0 w 4991679"/>
            <a:gd name="connsiteY7" fmla="*/ 1230570 h 1247564"/>
            <a:gd name="connsiteX8" fmla="*/ 7084 w 4991679"/>
            <a:gd name="connsiteY8" fmla="*/ 0 h 1247564"/>
            <a:gd name="connsiteX0" fmla="*/ 7084 w 4991679"/>
            <a:gd name="connsiteY0" fmla="*/ 0 h 1247564"/>
            <a:gd name="connsiteX1" fmla="*/ 4991679 w 4991679"/>
            <a:gd name="connsiteY1" fmla="*/ 0 h 1247564"/>
            <a:gd name="connsiteX2" fmla="*/ 4991679 w 4991679"/>
            <a:gd name="connsiteY2" fmla="*/ 1098014 h 1247564"/>
            <a:gd name="connsiteX3" fmla="*/ 4085201 w 4991679"/>
            <a:gd name="connsiteY3" fmla="*/ 731305 h 1247564"/>
            <a:gd name="connsiteX4" fmla="*/ 4058505 w 4991679"/>
            <a:gd name="connsiteY4" fmla="*/ 1236842 h 1247564"/>
            <a:gd name="connsiteX5" fmla="*/ 2900895 w 4991679"/>
            <a:gd name="connsiteY5" fmla="*/ 1247564 h 1247564"/>
            <a:gd name="connsiteX6" fmla="*/ 1139813 w 4991679"/>
            <a:gd name="connsiteY6" fmla="*/ 1236213 h 1247564"/>
            <a:gd name="connsiteX7" fmla="*/ 0 w 4991679"/>
            <a:gd name="connsiteY7" fmla="*/ 1230570 h 1247564"/>
            <a:gd name="connsiteX8" fmla="*/ 7084 w 4991679"/>
            <a:gd name="connsiteY8" fmla="*/ 0 h 1247564"/>
            <a:gd name="connsiteX0" fmla="*/ 7084 w 4991679"/>
            <a:gd name="connsiteY0" fmla="*/ 0 h 1247564"/>
            <a:gd name="connsiteX1" fmla="*/ 4991679 w 4991679"/>
            <a:gd name="connsiteY1" fmla="*/ 0 h 1247564"/>
            <a:gd name="connsiteX2" fmla="*/ 4991679 w 4991679"/>
            <a:gd name="connsiteY2" fmla="*/ 1098014 h 1247564"/>
            <a:gd name="connsiteX3" fmla="*/ 4058505 w 4991679"/>
            <a:gd name="connsiteY3" fmla="*/ 1236842 h 1247564"/>
            <a:gd name="connsiteX4" fmla="*/ 2900895 w 4991679"/>
            <a:gd name="connsiteY4" fmla="*/ 1247564 h 1247564"/>
            <a:gd name="connsiteX5" fmla="*/ 1139813 w 4991679"/>
            <a:gd name="connsiteY5" fmla="*/ 1236213 h 1247564"/>
            <a:gd name="connsiteX6" fmla="*/ 0 w 4991679"/>
            <a:gd name="connsiteY6" fmla="*/ 1230570 h 1247564"/>
            <a:gd name="connsiteX7" fmla="*/ 7084 w 4991679"/>
            <a:gd name="connsiteY7" fmla="*/ 0 h 1247564"/>
            <a:gd name="connsiteX0" fmla="*/ 7084 w 4991679"/>
            <a:gd name="connsiteY0" fmla="*/ 0 h 1247564"/>
            <a:gd name="connsiteX1" fmla="*/ 4991679 w 4991679"/>
            <a:gd name="connsiteY1" fmla="*/ 0 h 1247564"/>
            <a:gd name="connsiteX2" fmla="*/ 4983195 w 4991679"/>
            <a:gd name="connsiteY2" fmla="*/ 1103877 h 1247564"/>
            <a:gd name="connsiteX3" fmla="*/ 4058505 w 4991679"/>
            <a:gd name="connsiteY3" fmla="*/ 1236842 h 1247564"/>
            <a:gd name="connsiteX4" fmla="*/ 2900895 w 4991679"/>
            <a:gd name="connsiteY4" fmla="*/ 1247564 h 1247564"/>
            <a:gd name="connsiteX5" fmla="*/ 1139813 w 4991679"/>
            <a:gd name="connsiteY5" fmla="*/ 1236213 h 1247564"/>
            <a:gd name="connsiteX6" fmla="*/ 0 w 4991679"/>
            <a:gd name="connsiteY6" fmla="*/ 1230570 h 1247564"/>
            <a:gd name="connsiteX7" fmla="*/ 7084 w 4991679"/>
            <a:gd name="connsiteY7" fmla="*/ 0 h 1247564"/>
            <a:gd name="connsiteX0" fmla="*/ 7084 w 4983195"/>
            <a:gd name="connsiteY0" fmla="*/ 0 h 1247564"/>
            <a:gd name="connsiteX1" fmla="*/ 2929997 w 4983195"/>
            <a:gd name="connsiteY1" fmla="*/ 1078833 h 1247564"/>
            <a:gd name="connsiteX2" fmla="*/ 4983195 w 4983195"/>
            <a:gd name="connsiteY2" fmla="*/ 1103877 h 1247564"/>
            <a:gd name="connsiteX3" fmla="*/ 4058505 w 4983195"/>
            <a:gd name="connsiteY3" fmla="*/ 1236842 h 1247564"/>
            <a:gd name="connsiteX4" fmla="*/ 2900895 w 4983195"/>
            <a:gd name="connsiteY4" fmla="*/ 1247564 h 1247564"/>
            <a:gd name="connsiteX5" fmla="*/ 1139813 w 4983195"/>
            <a:gd name="connsiteY5" fmla="*/ 1236213 h 1247564"/>
            <a:gd name="connsiteX6" fmla="*/ 0 w 4983195"/>
            <a:gd name="connsiteY6" fmla="*/ 1230570 h 1247564"/>
            <a:gd name="connsiteX7" fmla="*/ 7084 w 4983195"/>
            <a:gd name="connsiteY7" fmla="*/ 0 h 1247564"/>
            <a:gd name="connsiteX0" fmla="*/ 7084 w 4201244"/>
            <a:gd name="connsiteY0" fmla="*/ 0 h 1247564"/>
            <a:gd name="connsiteX1" fmla="*/ 2929997 w 4201244"/>
            <a:gd name="connsiteY1" fmla="*/ 1078833 h 1247564"/>
            <a:gd name="connsiteX2" fmla="*/ 4143251 w 4201244"/>
            <a:gd name="connsiteY2" fmla="*/ 1080424 h 1247564"/>
            <a:gd name="connsiteX3" fmla="*/ 4058505 w 4201244"/>
            <a:gd name="connsiteY3" fmla="*/ 1236842 h 1247564"/>
            <a:gd name="connsiteX4" fmla="*/ 2900895 w 4201244"/>
            <a:gd name="connsiteY4" fmla="*/ 1247564 h 1247564"/>
            <a:gd name="connsiteX5" fmla="*/ 1139813 w 4201244"/>
            <a:gd name="connsiteY5" fmla="*/ 1236213 h 1247564"/>
            <a:gd name="connsiteX6" fmla="*/ 0 w 4201244"/>
            <a:gd name="connsiteY6" fmla="*/ 1230570 h 1247564"/>
            <a:gd name="connsiteX7" fmla="*/ 7084 w 4201244"/>
            <a:gd name="connsiteY7" fmla="*/ 0 h 1247564"/>
            <a:gd name="connsiteX0" fmla="*/ 7084 w 4188758"/>
            <a:gd name="connsiteY0" fmla="*/ 0 h 1247564"/>
            <a:gd name="connsiteX1" fmla="*/ 2929997 w 4188758"/>
            <a:gd name="connsiteY1" fmla="*/ 1078833 h 1247564"/>
            <a:gd name="connsiteX2" fmla="*/ 4083861 w 4188758"/>
            <a:gd name="connsiteY2" fmla="*/ 1080424 h 1247564"/>
            <a:gd name="connsiteX3" fmla="*/ 4058505 w 4188758"/>
            <a:gd name="connsiteY3" fmla="*/ 1236842 h 1247564"/>
            <a:gd name="connsiteX4" fmla="*/ 2900895 w 4188758"/>
            <a:gd name="connsiteY4" fmla="*/ 1247564 h 1247564"/>
            <a:gd name="connsiteX5" fmla="*/ 1139813 w 4188758"/>
            <a:gd name="connsiteY5" fmla="*/ 1236213 h 1247564"/>
            <a:gd name="connsiteX6" fmla="*/ 0 w 4188758"/>
            <a:gd name="connsiteY6" fmla="*/ 1230570 h 1247564"/>
            <a:gd name="connsiteX7" fmla="*/ 7084 w 4188758"/>
            <a:gd name="connsiteY7" fmla="*/ 0 h 1247564"/>
            <a:gd name="connsiteX0" fmla="*/ 7084 w 4321770"/>
            <a:gd name="connsiteY0" fmla="*/ 0 h 1247564"/>
            <a:gd name="connsiteX1" fmla="*/ 2929997 w 4321770"/>
            <a:gd name="connsiteY1" fmla="*/ 1078833 h 1247564"/>
            <a:gd name="connsiteX2" fmla="*/ 4083861 w 4321770"/>
            <a:gd name="connsiteY2" fmla="*/ 1080424 h 1247564"/>
            <a:gd name="connsiteX3" fmla="*/ 4058505 w 4321770"/>
            <a:gd name="connsiteY3" fmla="*/ 1236842 h 1247564"/>
            <a:gd name="connsiteX4" fmla="*/ 2900895 w 4321770"/>
            <a:gd name="connsiteY4" fmla="*/ 1247564 h 1247564"/>
            <a:gd name="connsiteX5" fmla="*/ 1139813 w 4321770"/>
            <a:gd name="connsiteY5" fmla="*/ 1236213 h 1247564"/>
            <a:gd name="connsiteX6" fmla="*/ 0 w 4321770"/>
            <a:gd name="connsiteY6" fmla="*/ 1230570 h 1247564"/>
            <a:gd name="connsiteX7" fmla="*/ 7084 w 4321770"/>
            <a:gd name="connsiteY7" fmla="*/ 0 h 1247564"/>
            <a:gd name="connsiteX0" fmla="*/ 7084 w 4225785"/>
            <a:gd name="connsiteY0" fmla="*/ 0 h 1247564"/>
            <a:gd name="connsiteX1" fmla="*/ 2929997 w 4225785"/>
            <a:gd name="connsiteY1" fmla="*/ 1078833 h 1247564"/>
            <a:gd name="connsiteX2" fmla="*/ 4083861 w 4225785"/>
            <a:gd name="connsiteY2" fmla="*/ 1080424 h 1247564"/>
            <a:gd name="connsiteX3" fmla="*/ 4058505 w 4225785"/>
            <a:gd name="connsiteY3" fmla="*/ 1236842 h 1247564"/>
            <a:gd name="connsiteX4" fmla="*/ 2900895 w 4225785"/>
            <a:gd name="connsiteY4" fmla="*/ 1247564 h 1247564"/>
            <a:gd name="connsiteX5" fmla="*/ 1139813 w 4225785"/>
            <a:gd name="connsiteY5" fmla="*/ 1236213 h 1247564"/>
            <a:gd name="connsiteX6" fmla="*/ 0 w 4225785"/>
            <a:gd name="connsiteY6" fmla="*/ 1230570 h 1247564"/>
            <a:gd name="connsiteX7" fmla="*/ 7084 w 4225785"/>
            <a:gd name="connsiteY7" fmla="*/ 0 h 1247564"/>
            <a:gd name="connsiteX0" fmla="*/ 7084 w 4216071"/>
            <a:gd name="connsiteY0" fmla="*/ 0 h 1247564"/>
            <a:gd name="connsiteX1" fmla="*/ 2929997 w 4216071"/>
            <a:gd name="connsiteY1" fmla="*/ 1078833 h 1247564"/>
            <a:gd name="connsiteX2" fmla="*/ 4083861 w 4216071"/>
            <a:gd name="connsiteY2" fmla="*/ 1080424 h 1247564"/>
            <a:gd name="connsiteX3" fmla="*/ 4058505 w 4216071"/>
            <a:gd name="connsiteY3" fmla="*/ 1236842 h 1247564"/>
            <a:gd name="connsiteX4" fmla="*/ 2900895 w 4216071"/>
            <a:gd name="connsiteY4" fmla="*/ 1247564 h 1247564"/>
            <a:gd name="connsiteX5" fmla="*/ 1139813 w 4216071"/>
            <a:gd name="connsiteY5" fmla="*/ 1236213 h 1247564"/>
            <a:gd name="connsiteX6" fmla="*/ 0 w 4216071"/>
            <a:gd name="connsiteY6" fmla="*/ 1230570 h 1247564"/>
            <a:gd name="connsiteX7" fmla="*/ 7084 w 4216071"/>
            <a:gd name="connsiteY7" fmla="*/ 0 h 1247564"/>
            <a:gd name="connsiteX0" fmla="*/ 7084 w 4192083"/>
            <a:gd name="connsiteY0" fmla="*/ 0 h 1247564"/>
            <a:gd name="connsiteX1" fmla="*/ 2929997 w 4192083"/>
            <a:gd name="connsiteY1" fmla="*/ 1078833 h 1247564"/>
            <a:gd name="connsiteX2" fmla="*/ 4083861 w 4192083"/>
            <a:gd name="connsiteY2" fmla="*/ 1080424 h 1247564"/>
            <a:gd name="connsiteX3" fmla="*/ 4058505 w 4192083"/>
            <a:gd name="connsiteY3" fmla="*/ 1236842 h 1247564"/>
            <a:gd name="connsiteX4" fmla="*/ 2900895 w 4192083"/>
            <a:gd name="connsiteY4" fmla="*/ 1247564 h 1247564"/>
            <a:gd name="connsiteX5" fmla="*/ 1139813 w 4192083"/>
            <a:gd name="connsiteY5" fmla="*/ 1236213 h 1247564"/>
            <a:gd name="connsiteX6" fmla="*/ 0 w 4192083"/>
            <a:gd name="connsiteY6" fmla="*/ 1230570 h 1247564"/>
            <a:gd name="connsiteX7" fmla="*/ 7084 w 4192083"/>
            <a:gd name="connsiteY7" fmla="*/ 0 h 1247564"/>
            <a:gd name="connsiteX0" fmla="*/ 7084 w 4137969"/>
            <a:gd name="connsiteY0" fmla="*/ 0 h 1247564"/>
            <a:gd name="connsiteX1" fmla="*/ 2929997 w 4137969"/>
            <a:gd name="connsiteY1" fmla="*/ 1078833 h 1247564"/>
            <a:gd name="connsiteX2" fmla="*/ 3914175 w 4137969"/>
            <a:gd name="connsiteY2" fmla="*/ 898664 h 1247564"/>
            <a:gd name="connsiteX3" fmla="*/ 4058505 w 4137969"/>
            <a:gd name="connsiteY3" fmla="*/ 1236842 h 1247564"/>
            <a:gd name="connsiteX4" fmla="*/ 2900895 w 4137969"/>
            <a:gd name="connsiteY4" fmla="*/ 1247564 h 1247564"/>
            <a:gd name="connsiteX5" fmla="*/ 1139813 w 4137969"/>
            <a:gd name="connsiteY5" fmla="*/ 1236213 h 1247564"/>
            <a:gd name="connsiteX6" fmla="*/ 0 w 4137969"/>
            <a:gd name="connsiteY6" fmla="*/ 1230570 h 1247564"/>
            <a:gd name="connsiteX7" fmla="*/ 7084 w 4137969"/>
            <a:gd name="connsiteY7" fmla="*/ 0 h 1247564"/>
            <a:gd name="connsiteX0" fmla="*/ 7084 w 4137969"/>
            <a:gd name="connsiteY0" fmla="*/ 0 h 1247564"/>
            <a:gd name="connsiteX1" fmla="*/ 2929997 w 4137969"/>
            <a:gd name="connsiteY1" fmla="*/ 1078833 h 1247564"/>
            <a:gd name="connsiteX2" fmla="*/ 3914175 w 4137969"/>
            <a:gd name="connsiteY2" fmla="*/ 898664 h 1247564"/>
            <a:gd name="connsiteX3" fmla="*/ 4058505 w 4137969"/>
            <a:gd name="connsiteY3" fmla="*/ 1236842 h 1247564"/>
            <a:gd name="connsiteX4" fmla="*/ 4046207 w 4137969"/>
            <a:gd name="connsiteY4" fmla="*/ 1225817 h 1247564"/>
            <a:gd name="connsiteX5" fmla="*/ 2900895 w 4137969"/>
            <a:gd name="connsiteY5" fmla="*/ 1247564 h 1247564"/>
            <a:gd name="connsiteX6" fmla="*/ 1139813 w 4137969"/>
            <a:gd name="connsiteY6" fmla="*/ 1236213 h 1247564"/>
            <a:gd name="connsiteX7" fmla="*/ 0 w 4137969"/>
            <a:gd name="connsiteY7" fmla="*/ 1230570 h 1247564"/>
            <a:gd name="connsiteX8" fmla="*/ 7084 w 4137969"/>
            <a:gd name="connsiteY8" fmla="*/ 0 h 1247564"/>
            <a:gd name="connsiteX0" fmla="*/ 7084 w 4137969"/>
            <a:gd name="connsiteY0" fmla="*/ 0 h 1247564"/>
            <a:gd name="connsiteX1" fmla="*/ 1042770 w 4137969"/>
            <a:gd name="connsiteY1" fmla="*/ 381513 h 1247564"/>
            <a:gd name="connsiteX2" fmla="*/ 2929997 w 4137969"/>
            <a:gd name="connsiteY2" fmla="*/ 1078833 h 1247564"/>
            <a:gd name="connsiteX3" fmla="*/ 3914175 w 4137969"/>
            <a:gd name="connsiteY3" fmla="*/ 898664 h 1247564"/>
            <a:gd name="connsiteX4" fmla="*/ 4058505 w 4137969"/>
            <a:gd name="connsiteY4" fmla="*/ 1236842 h 1247564"/>
            <a:gd name="connsiteX5" fmla="*/ 4046207 w 4137969"/>
            <a:gd name="connsiteY5" fmla="*/ 1225817 h 1247564"/>
            <a:gd name="connsiteX6" fmla="*/ 2900895 w 4137969"/>
            <a:gd name="connsiteY6" fmla="*/ 1247564 h 1247564"/>
            <a:gd name="connsiteX7" fmla="*/ 1139813 w 4137969"/>
            <a:gd name="connsiteY7" fmla="*/ 1236213 h 1247564"/>
            <a:gd name="connsiteX8" fmla="*/ 0 w 4137969"/>
            <a:gd name="connsiteY8" fmla="*/ 1230570 h 1247564"/>
            <a:gd name="connsiteX9" fmla="*/ 7084 w 4137969"/>
            <a:gd name="connsiteY9" fmla="*/ 0 h 1247564"/>
            <a:gd name="connsiteX0" fmla="*/ 7084 w 4137969"/>
            <a:gd name="connsiteY0" fmla="*/ 5460 h 1253024"/>
            <a:gd name="connsiteX1" fmla="*/ 1153066 w 4137969"/>
            <a:gd name="connsiteY1" fmla="*/ 0 h 1253024"/>
            <a:gd name="connsiteX2" fmla="*/ 2929997 w 4137969"/>
            <a:gd name="connsiteY2" fmla="*/ 1084293 h 1253024"/>
            <a:gd name="connsiteX3" fmla="*/ 3914175 w 4137969"/>
            <a:gd name="connsiteY3" fmla="*/ 904124 h 1253024"/>
            <a:gd name="connsiteX4" fmla="*/ 4058505 w 4137969"/>
            <a:gd name="connsiteY4" fmla="*/ 1242302 h 1253024"/>
            <a:gd name="connsiteX5" fmla="*/ 4046207 w 4137969"/>
            <a:gd name="connsiteY5" fmla="*/ 1231277 h 1253024"/>
            <a:gd name="connsiteX6" fmla="*/ 2900895 w 4137969"/>
            <a:gd name="connsiteY6" fmla="*/ 1253024 h 1253024"/>
            <a:gd name="connsiteX7" fmla="*/ 1139813 w 4137969"/>
            <a:gd name="connsiteY7" fmla="*/ 1241673 h 1253024"/>
            <a:gd name="connsiteX8" fmla="*/ 0 w 4137969"/>
            <a:gd name="connsiteY8" fmla="*/ 1236030 h 1253024"/>
            <a:gd name="connsiteX9" fmla="*/ 7084 w 4137969"/>
            <a:gd name="connsiteY9" fmla="*/ 5460 h 1253024"/>
            <a:gd name="connsiteX0" fmla="*/ 7084 w 4058505"/>
            <a:gd name="connsiteY0" fmla="*/ 5460 h 1253024"/>
            <a:gd name="connsiteX1" fmla="*/ 1153066 w 4058505"/>
            <a:gd name="connsiteY1" fmla="*/ 0 h 1253024"/>
            <a:gd name="connsiteX2" fmla="*/ 2929997 w 4058505"/>
            <a:gd name="connsiteY2" fmla="*/ 1084293 h 1253024"/>
            <a:gd name="connsiteX3" fmla="*/ 4058505 w 4058505"/>
            <a:gd name="connsiteY3" fmla="*/ 1242302 h 1253024"/>
            <a:gd name="connsiteX4" fmla="*/ 4046207 w 4058505"/>
            <a:gd name="connsiteY4" fmla="*/ 1231277 h 1253024"/>
            <a:gd name="connsiteX5" fmla="*/ 2900895 w 4058505"/>
            <a:gd name="connsiteY5" fmla="*/ 1253024 h 1253024"/>
            <a:gd name="connsiteX6" fmla="*/ 1139813 w 4058505"/>
            <a:gd name="connsiteY6" fmla="*/ 1241673 h 1253024"/>
            <a:gd name="connsiteX7" fmla="*/ 0 w 4058505"/>
            <a:gd name="connsiteY7" fmla="*/ 1236030 h 1253024"/>
            <a:gd name="connsiteX8" fmla="*/ 7084 w 4058505"/>
            <a:gd name="connsiteY8" fmla="*/ 5460 h 1253024"/>
            <a:gd name="connsiteX0" fmla="*/ 7084 w 4181955"/>
            <a:gd name="connsiteY0" fmla="*/ 5460 h 1253024"/>
            <a:gd name="connsiteX1" fmla="*/ 1153066 w 4181955"/>
            <a:gd name="connsiteY1" fmla="*/ 0 h 1253024"/>
            <a:gd name="connsiteX2" fmla="*/ 2929997 w 4181955"/>
            <a:gd name="connsiteY2" fmla="*/ 1084293 h 1253024"/>
            <a:gd name="connsiteX3" fmla="*/ 4058505 w 4181955"/>
            <a:gd name="connsiteY3" fmla="*/ 1242302 h 1253024"/>
            <a:gd name="connsiteX4" fmla="*/ 4181955 w 4181955"/>
            <a:gd name="connsiteY4" fmla="*/ 973295 h 1253024"/>
            <a:gd name="connsiteX5" fmla="*/ 2900895 w 4181955"/>
            <a:gd name="connsiteY5" fmla="*/ 1253024 h 1253024"/>
            <a:gd name="connsiteX6" fmla="*/ 1139813 w 4181955"/>
            <a:gd name="connsiteY6" fmla="*/ 1241673 h 1253024"/>
            <a:gd name="connsiteX7" fmla="*/ 0 w 4181955"/>
            <a:gd name="connsiteY7" fmla="*/ 1236030 h 1253024"/>
            <a:gd name="connsiteX8" fmla="*/ 7084 w 4181955"/>
            <a:gd name="connsiteY8" fmla="*/ 5460 h 1253024"/>
            <a:gd name="connsiteX0" fmla="*/ 7084 w 4181978"/>
            <a:gd name="connsiteY0" fmla="*/ 5460 h 1253024"/>
            <a:gd name="connsiteX1" fmla="*/ 1153066 w 4181978"/>
            <a:gd name="connsiteY1" fmla="*/ 0 h 1253024"/>
            <a:gd name="connsiteX2" fmla="*/ 2929997 w 4181978"/>
            <a:gd name="connsiteY2" fmla="*/ 1084293 h 1253024"/>
            <a:gd name="connsiteX3" fmla="*/ 4181955 w 4181978"/>
            <a:gd name="connsiteY3" fmla="*/ 973295 h 1253024"/>
            <a:gd name="connsiteX4" fmla="*/ 2900895 w 4181978"/>
            <a:gd name="connsiteY4" fmla="*/ 1253024 h 1253024"/>
            <a:gd name="connsiteX5" fmla="*/ 1139813 w 4181978"/>
            <a:gd name="connsiteY5" fmla="*/ 1241673 h 1253024"/>
            <a:gd name="connsiteX6" fmla="*/ 0 w 4181978"/>
            <a:gd name="connsiteY6" fmla="*/ 1236030 h 1253024"/>
            <a:gd name="connsiteX7" fmla="*/ 7084 w 4181978"/>
            <a:gd name="connsiteY7" fmla="*/ 5460 h 1253024"/>
            <a:gd name="connsiteX0" fmla="*/ 7084 w 4054719"/>
            <a:gd name="connsiteY0" fmla="*/ 5460 h 1253024"/>
            <a:gd name="connsiteX1" fmla="*/ 1153066 w 4054719"/>
            <a:gd name="connsiteY1" fmla="*/ 0 h 1253024"/>
            <a:gd name="connsiteX2" fmla="*/ 2929997 w 4054719"/>
            <a:gd name="connsiteY2" fmla="*/ 1084293 h 1253024"/>
            <a:gd name="connsiteX3" fmla="*/ 4054691 w 4054719"/>
            <a:gd name="connsiteY3" fmla="*/ 1243003 h 1253024"/>
            <a:gd name="connsiteX4" fmla="*/ 2900895 w 4054719"/>
            <a:gd name="connsiteY4" fmla="*/ 1253024 h 1253024"/>
            <a:gd name="connsiteX5" fmla="*/ 1139813 w 4054719"/>
            <a:gd name="connsiteY5" fmla="*/ 1241673 h 1253024"/>
            <a:gd name="connsiteX6" fmla="*/ 0 w 4054719"/>
            <a:gd name="connsiteY6" fmla="*/ 1236030 h 1253024"/>
            <a:gd name="connsiteX7" fmla="*/ 7084 w 4054719"/>
            <a:gd name="connsiteY7" fmla="*/ 5460 h 1253024"/>
            <a:gd name="connsiteX0" fmla="*/ 7084 w 4069867"/>
            <a:gd name="connsiteY0" fmla="*/ 5460 h 1253024"/>
            <a:gd name="connsiteX1" fmla="*/ 1153066 w 4069867"/>
            <a:gd name="connsiteY1" fmla="*/ 0 h 1253024"/>
            <a:gd name="connsiteX2" fmla="*/ 2929997 w 4069867"/>
            <a:gd name="connsiteY2" fmla="*/ 1084293 h 1253024"/>
            <a:gd name="connsiteX3" fmla="*/ 3520181 w 4069867"/>
            <a:gd name="connsiteY3" fmla="*/ 1190235 h 1253024"/>
            <a:gd name="connsiteX4" fmla="*/ 4054691 w 4069867"/>
            <a:gd name="connsiteY4" fmla="*/ 1243003 h 1253024"/>
            <a:gd name="connsiteX5" fmla="*/ 2900895 w 4069867"/>
            <a:gd name="connsiteY5" fmla="*/ 1253024 h 1253024"/>
            <a:gd name="connsiteX6" fmla="*/ 1139813 w 4069867"/>
            <a:gd name="connsiteY6" fmla="*/ 1241673 h 1253024"/>
            <a:gd name="connsiteX7" fmla="*/ 0 w 4069867"/>
            <a:gd name="connsiteY7" fmla="*/ 1236030 h 1253024"/>
            <a:gd name="connsiteX8" fmla="*/ 7084 w 4069867"/>
            <a:gd name="connsiteY8" fmla="*/ 5460 h 1253024"/>
            <a:gd name="connsiteX0" fmla="*/ 7084 w 4165890"/>
            <a:gd name="connsiteY0" fmla="*/ 5460 h 1253024"/>
            <a:gd name="connsiteX1" fmla="*/ 1153066 w 4165890"/>
            <a:gd name="connsiteY1" fmla="*/ 0 h 1253024"/>
            <a:gd name="connsiteX2" fmla="*/ 2929997 w 4165890"/>
            <a:gd name="connsiteY2" fmla="*/ 1084293 h 1253024"/>
            <a:gd name="connsiteX3" fmla="*/ 4054691 w 4165890"/>
            <a:gd name="connsiteY3" fmla="*/ 1078833 h 1253024"/>
            <a:gd name="connsiteX4" fmla="*/ 4054691 w 4165890"/>
            <a:gd name="connsiteY4" fmla="*/ 1243003 h 1253024"/>
            <a:gd name="connsiteX5" fmla="*/ 2900895 w 4165890"/>
            <a:gd name="connsiteY5" fmla="*/ 1253024 h 1253024"/>
            <a:gd name="connsiteX6" fmla="*/ 1139813 w 4165890"/>
            <a:gd name="connsiteY6" fmla="*/ 1241673 h 1253024"/>
            <a:gd name="connsiteX7" fmla="*/ 0 w 4165890"/>
            <a:gd name="connsiteY7" fmla="*/ 1236030 h 1253024"/>
            <a:gd name="connsiteX8" fmla="*/ 7084 w 4165890"/>
            <a:gd name="connsiteY8" fmla="*/ 5460 h 1253024"/>
            <a:gd name="connsiteX0" fmla="*/ 7084 w 4165890"/>
            <a:gd name="connsiteY0" fmla="*/ 5460 h 1253024"/>
            <a:gd name="connsiteX1" fmla="*/ 1153066 w 4165890"/>
            <a:gd name="connsiteY1" fmla="*/ 0 h 1253024"/>
            <a:gd name="connsiteX2" fmla="*/ 2929997 w 4165890"/>
            <a:gd name="connsiteY2" fmla="*/ 1084293 h 1253024"/>
            <a:gd name="connsiteX3" fmla="*/ 4054691 w 4165890"/>
            <a:gd name="connsiteY3" fmla="*/ 1078833 h 1253024"/>
            <a:gd name="connsiteX4" fmla="*/ 4054691 w 4165890"/>
            <a:gd name="connsiteY4" fmla="*/ 1243003 h 1253024"/>
            <a:gd name="connsiteX5" fmla="*/ 2900895 w 4165890"/>
            <a:gd name="connsiteY5" fmla="*/ 1253024 h 1253024"/>
            <a:gd name="connsiteX6" fmla="*/ 1139813 w 4165890"/>
            <a:gd name="connsiteY6" fmla="*/ 1241673 h 1253024"/>
            <a:gd name="connsiteX7" fmla="*/ 0 w 4165890"/>
            <a:gd name="connsiteY7" fmla="*/ 1236030 h 1253024"/>
            <a:gd name="connsiteX8" fmla="*/ 7084 w 4165890"/>
            <a:gd name="connsiteY8" fmla="*/ 5460 h 1253024"/>
            <a:gd name="connsiteX0" fmla="*/ 7084 w 4097174"/>
            <a:gd name="connsiteY0" fmla="*/ 5460 h 1253024"/>
            <a:gd name="connsiteX1" fmla="*/ 1153066 w 4097174"/>
            <a:gd name="connsiteY1" fmla="*/ 0 h 1253024"/>
            <a:gd name="connsiteX2" fmla="*/ 2929997 w 4097174"/>
            <a:gd name="connsiteY2" fmla="*/ 1084293 h 1253024"/>
            <a:gd name="connsiteX3" fmla="*/ 4054691 w 4097174"/>
            <a:gd name="connsiteY3" fmla="*/ 1078833 h 1253024"/>
            <a:gd name="connsiteX4" fmla="*/ 4054691 w 4097174"/>
            <a:gd name="connsiteY4" fmla="*/ 1243003 h 1253024"/>
            <a:gd name="connsiteX5" fmla="*/ 2900895 w 4097174"/>
            <a:gd name="connsiteY5" fmla="*/ 1253024 h 1253024"/>
            <a:gd name="connsiteX6" fmla="*/ 1139813 w 4097174"/>
            <a:gd name="connsiteY6" fmla="*/ 1241673 h 1253024"/>
            <a:gd name="connsiteX7" fmla="*/ 0 w 4097174"/>
            <a:gd name="connsiteY7" fmla="*/ 1236030 h 1253024"/>
            <a:gd name="connsiteX8" fmla="*/ 7084 w 4097174"/>
            <a:gd name="connsiteY8" fmla="*/ 5460 h 1253024"/>
            <a:gd name="connsiteX0" fmla="*/ 7084 w 4067216"/>
            <a:gd name="connsiteY0" fmla="*/ 5460 h 1253024"/>
            <a:gd name="connsiteX1" fmla="*/ 1153066 w 4067216"/>
            <a:gd name="connsiteY1" fmla="*/ 0 h 1253024"/>
            <a:gd name="connsiteX2" fmla="*/ 2929997 w 4067216"/>
            <a:gd name="connsiteY2" fmla="*/ 1084293 h 1253024"/>
            <a:gd name="connsiteX3" fmla="*/ 4054691 w 4067216"/>
            <a:gd name="connsiteY3" fmla="*/ 1078833 h 1253024"/>
            <a:gd name="connsiteX4" fmla="*/ 4012269 w 4067216"/>
            <a:gd name="connsiteY4" fmla="*/ 1248866 h 1253024"/>
            <a:gd name="connsiteX5" fmla="*/ 2900895 w 4067216"/>
            <a:gd name="connsiteY5" fmla="*/ 1253024 h 1253024"/>
            <a:gd name="connsiteX6" fmla="*/ 1139813 w 4067216"/>
            <a:gd name="connsiteY6" fmla="*/ 1241673 h 1253024"/>
            <a:gd name="connsiteX7" fmla="*/ 0 w 4067216"/>
            <a:gd name="connsiteY7" fmla="*/ 1236030 h 1253024"/>
            <a:gd name="connsiteX8" fmla="*/ 7084 w 4067216"/>
            <a:gd name="connsiteY8" fmla="*/ 5460 h 1253024"/>
            <a:gd name="connsiteX0" fmla="*/ 7084 w 4067216"/>
            <a:gd name="connsiteY0" fmla="*/ 5460 h 1253024"/>
            <a:gd name="connsiteX1" fmla="*/ 1153066 w 4067216"/>
            <a:gd name="connsiteY1" fmla="*/ 0 h 1253024"/>
            <a:gd name="connsiteX2" fmla="*/ 2929997 w 4067216"/>
            <a:gd name="connsiteY2" fmla="*/ 1084293 h 1253024"/>
            <a:gd name="connsiteX3" fmla="*/ 4054691 w 4067216"/>
            <a:gd name="connsiteY3" fmla="*/ 1078833 h 1253024"/>
            <a:gd name="connsiteX4" fmla="*/ 4012269 w 4067216"/>
            <a:gd name="connsiteY4" fmla="*/ 1248866 h 1253024"/>
            <a:gd name="connsiteX5" fmla="*/ 2900895 w 4067216"/>
            <a:gd name="connsiteY5" fmla="*/ 1253024 h 1253024"/>
            <a:gd name="connsiteX6" fmla="*/ 1139813 w 4067216"/>
            <a:gd name="connsiteY6" fmla="*/ 1241673 h 1253024"/>
            <a:gd name="connsiteX7" fmla="*/ 0 w 4067216"/>
            <a:gd name="connsiteY7" fmla="*/ 1236030 h 1253024"/>
            <a:gd name="connsiteX8" fmla="*/ 7084 w 4067216"/>
            <a:gd name="connsiteY8" fmla="*/ 5460 h 1253024"/>
            <a:gd name="connsiteX0" fmla="*/ 4054691 w 4132746"/>
            <a:gd name="connsiteY0" fmla="*/ 1078833 h 1253024"/>
            <a:gd name="connsiteX1" fmla="*/ 4012269 w 4132746"/>
            <a:gd name="connsiteY1" fmla="*/ 1248866 h 1253024"/>
            <a:gd name="connsiteX2" fmla="*/ 2900895 w 4132746"/>
            <a:gd name="connsiteY2" fmla="*/ 1253024 h 1253024"/>
            <a:gd name="connsiteX3" fmla="*/ 1139813 w 4132746"/>
            <a:gd name="connsiteY3" fmla="*/ 1241673 h 1253024"/>
            <a:gd name="connsiteX4" fmla="*/ 0 w 4132746"/>
            <a:gd name="connsiteY4" fmla="*/ 1236030 h 1253024"/>
            <a:gd name="connsiteX5" fmla="*/ 7084 w 4132746"/>
            <a:gd name="connsiteY5" fmla="*/ 5460 h 1253024"/>
            <a:gd name="connsiteX6" fmla="*/ 1153066 w 4132746"/>
            <a:gd name="connsiteY6" fmla="*/ 0 h 1253024"/>
            <a:gd name="connsiteX7" fmla="*/ 2929997 w 4132746"/>
            <a:gd name="connsiteY7" fmla="*/ 1084293 h 1253024"/>
            <a:gd name="connsiteX8" fmla="*/ 4132746 w 4132746"/>
            <a:gd name="connsiteY8" fmla="*/ 1132775 h 1253024"/>
            <a:gd name="connsiteX0" fmla="*/ 4054691 w 4599382"/>
            <a:gd name="connsiteY0" fmla="*/ 1078833 h 1253024"/>
            <a:gd name="connsiteX1" fmla="*/ 4012269 w 4599382"/>
            <a:gd name="connsiteY1" fmla="*/ 1248866 h 1253024"/>
            <a:gd name="connsiteX2" fmla="*/ 2900895 w 4599382"/>
            <a:gd name="connsiteY2" fmla="*/ 1253024 h 1253024"/>
            <a:gd name="connsiteX3" fmla="*/ 1139813 w 4599382"/>
            <a:gd name="connsiteY3" fmla="*/ 1241673 h 1253024"/>
            <a:gd name="connsiteX4" fmla="*/ 0 w 4599382"/>
            <a:gd name="connsiteY4" fmla="*/ 1236030 h 1253024"/>
            <a:gd name="connsiteX5" fmla="*/ 7084 w 4599382"/>
            <a:gd name="connsiteY5" fmla="*/ 5460 h 1253024"/>
            <a:gd name="connsiteX6" fmla="*/ 1153066 w 4599382"/>
            <a:gd name="connsiteY6" fmla="*/ 0 h 1253024"/>
            <a:gd name="connsiteX7" fmla="*/ 2929997 w 4599382"/>
            <a:gd name="connsiteY7" fmla="*/ 1084293 h 1253024"/>
            <a:gd name="connsiteX8" fmla="*/ 4599382 w 4599382"/>
            <a:gd name="connsiteY8" fmla="*/ 886519 h 1253024"/>
            <a:gd name="connsiteX0" fmla="*/ 4054691 w 4067216"/>
            <a:gd name="connsiteY0" fmla="*/ 1078833 h 1253024"/>
            <a:gd name="connsiteX1" fmla="*/ 4012269 w 4067216"/>
            <a:gd name="connsiteY1" fmla="*/ 1248866 h 1253024"/>
            <a:gd name="connsiteX2" fmla="*/ 2900895 w 4067216"/>
            <a:gd name="connsiteY2" fmla="*/ 1253024 h 1253024"/>
            <a:gd name="connsiteX3" fmla="*/ 1139813 w 4067216"/>
            <a:gd name="connsiteY3" fmla="*/ 1241673 h 1253024"/>
            <a:gd name="connsiteX4" fmla="*/ 0 w 4067216"/>
            <a:gd name="connsiteY4" fmla="*/ 1236030 h 1253024"/>
            <a:gd name="connsiteX5" fmla="*/ 7084 w 4067216"/>
            <a:gd name="connsiteY5" fmla="*/ 5460 h 1253024"/>
            <a:gd name="connsiteX6" fmla="*/ 1153066 w 4067216"/>
            <a:gd name="connsiteY6" fmla="*/ 0 h 1253024"/>
            <a:gd name="connsiteX7" fmla="*/ 2929997 w 4067216"/>
            <a:gd name="connsiteY7" fmla="*/ 1084293 h 1253024"/>
            <a:gd name="connsiteX0" fmla="*/ 4054691 w 4067216"/>
            <a:gd name="connsiteY0" fmla="*/ 1078833 h 1253024"/>
            <a:gd name="connsiteX1" fmla="*/ 4012269 w 4067216"/>
            <a:gd name="connsiteY1" fmla="*/ 1248866 h 1253024"/>
            <a:gd name="connsiteX2" fmla="*/ 2900895 w 4067216"/>
            <a:gd name="connsiteY2" fmla="*/ 1253024 h 1253024"/>
            <a:gd name="connsiteX3" fmla="*/ 1139813 w 4067216"/>
            <a:gd name="connsiteY3" fmla="*/ 1241673 h 1253024"/>
            <a:gd name="connsiteX4" fmla="*/ 0 w 4067216"/>
            <a:gd name="connsiteY4" fmla="*/ 1236030 h 1253024"/>
            <a:gd name="connsiteX5" fmla="*/ 7084 w 4067216"/>
            <a:gd name="connsiteY5" fmla="*/ 5460 h 1253024"/>
            <a:gd name="connsiteX6" fmla="*/ 1153066 w 4067216"/>
            <a:gd name="connsiteY6" fmla="*/ 0 h 1253024"/>
            <a:gd name="connsiteX7" fmla="*/ 2929997 w 4067216"/>
            <a:gd name="connsiteY7" fmla="*/ 1084293 h 1253024"/>
            <a:gd name="connsiteX8" fmla="*/ 4054691 w 4067216"/>
            <a:gd name="connsiteY8" fmla="*/ 1078833 h 1253024"/>
            <a:gd name="connsiteX0" fmla="*/ 4054691 w 4072645"/>
            <a:gd name="connsiteY0" fmla="*/ 1078833 h 1253024"/>
            <a:gd name="connsiteX1" fmla="*/ 4020753 w 4072645"/>
            <a:gd name="connsiteY1" fmla="*/ 1243003 h 1253024"/>
            <a:gd name="connsiteX2" fmla="*/ 2900895 w 4072645"/>
            <a:gd name="connsiteY2" fmla="*/ 1253024 h 1253024"/>
            <a:gd name="connsiteX3" fmla="*/ 1139813 w 4072645"/>
            <a:gd name="connsiteY3" fmla="*/ 1241673 h 1253024"/>
            <a:gd name="connsiteX4" fmla="*/ 0 w 4072645"/>
            <a:gd name="connsiteY4" fmla="*/ 1236030 h 1253024"/>
            <a:gd name="connsiteX5" fmla="*/ 7084 w 4072645"/>
            <a:gd name="connsiteY5" fmla="*/ 5460 h 1253024"/>
            <a:gd name="connsiteX6" fmla="*/ 1153066 w 4072645"/>
            <a:gd name="connsiteY6" fmla="*/ 0 h 1253024"/>
            <a:gd name="connsiteX7" fmla="*/ 2929997 w 4072645"/>
            <a:gd name="connsiteY7" fmla="*/ 1084293 h 1253024"/>
            <a:gd name="connsiteX8" fmla="*/ 4054691 w 4072645"/>
            <a:gd name="connsiteY8" fmla="*/ 1078833 h 1253024"/>
            <a:gd name="connsiteX0" fmla="*/ 4020753 w 4103478"/>
            <a:gd name="connsiteY0" fmla="*/ 1243003 h 1296945"/>
            <a:gd name="connsiteX1" fmla="*/ 2900895 w 4103478"/>
            <a:gd name="connsiteY1" fmla="*/ 1253024 h 1296945"/>
            <a:gd name="connsiteX2" fmla="*/ 1139813 w 4103478"/>
            <a:gd name="connsiteY2" fmla="*/ 1241673 h 1296945"/>
            <a:gd name="connsiteX3" fmla="*/ 0 w 4103478"/>
            <a:gd name="connsiteY3" fmla="*/ 1236030 h 1296945"/>
            <a:gd name="connsiteX4" fmla="*/ 7084 w 4103478"/>
            <a:gd name="connsiteY4" fmla="*/ 5460 h 1296945"/>
            <a:gd name="connsiteX5" fmla="*/ 1153066 w 4103478"/>
            <a:gd name="connsiteY5" fmla="*/ 0 h 1296945"/>
            <a:gd name="connsiteX6" fmla="*/ 2929997 w 4103478"/>
            <a:gd name="connsiteY6" fmla="*/ 1084293 h 1296945"/>
            <a:gd name="connsiteX7" fmla="*/ 4054691 w 4103478"/>
            <a:gd name="connsiteY7" fmla="*/ 1078833 h 1296945"/>
            <a:gd name="connsiteX8" fmla="*/ 4098808 w 4103478"/>
            <a:gd name="connsiteY8" fmla="*/ 1296945 h 1296945"/>
            <a:gd name="connsiteX0" fmla="*/ 4020753 w 4103478"/>
            <a:gd name="connsiteY0" fmla="*/ 1243003 h 1296945"/>
            <a:gd name="connsiteX1" fmla="*/ 2900895 w 4103478"/>
            <a:gd name="connsiteY1" fmla="*/ 1253024 h 1296945"/>
            <a:gd name="connsiteX2" fmla="*/ 1139813 w 4103478"/>
            <a:gd name="connsiteY2" fmla="*/ 1241673 h 1296945"/>
            <a:gd name="connsiteX3" fmla="*/ 0 w 4103478"/>
            <a:gd name="connsiteY3" fmla="*/ 1236030 h 1296945"/>
            <a:gd name="connsiteX4" fmla="*/ 7084 w 4103478"/>
            <a:gd name="connsiteY4" fmla="*/ 5460 h 1296945"/>
            <a:gd name="connsiteX5" fmla="*/ 1153066 w 4103478"/>
            <a:gd name="connsiteY5" fmla="*/ 0 h 1296945"/>
            <a:gd name="connsiteX6" fmla="*/ 2929997 w 4103478"/>
            <a:gd name="connsiteY6" fmla="*/ 1084293 h 1296945"/>
            <a:gd name="connsiteX7" fmla="*/ 4054691 w 4103478"/>
            <a:gd name="connsiteY7" fmla="*/ 1078833 h 1296945"/>
            <a:gd name="connsiteX8" fmla="*/ 4098808 w 4103478"/>
            <a:gd name="connsiteY8" fmla="*/ 1296945 h 1296945"/>
            <a:gd name="connsiteX9" fmla="*/ 4020753 w 4103478"/>
            <a:gd name="connsiteY9" fmla="*/ 1243003 h 1296945"/>
            <a:gd name="connsiteX0" fmla="*/ 4020753 w 4178829"/>
            <a:gd name="connsiteY0" fmla="*/ 1243003 h 1253024"/>
            <a:gd name="connsiteX1" fmla="*/ 2900895 w 4178829"/>
            <a:gd name="connsiteY1" fmla="*/ 1253024 h 1253024"/>
            <a:gd name="connsiteX2" fmla="*/ 1139813 w 4178829"/>
            <a:gd name="connsiteY2" fmla="*/ 1241673 h 1253024"/>
            <a:gd name="connsiteX3" fmla="*/ 0 w 4178829"/>
            <a:gd name="connsiteY3" fmla="*/ 1236030 h 1253024"/>
            <a:gd name="connsiteX4" fmla="*/ 7084 w 4178829"/>
            <a:gd name="connsiteY4" fmla="*/ 5460 h 1253024"/>
            <a:gd name="connsiteX5" fmla="*/ 1153066 w 4178829"/>
            <a:gd name="connsiteY5" fmla="*/ 0 h 1253024"/>
            <a:gd name="connsiteX6" fmla="*/ 2929997 w 4178829"/>
            <a:gd name="connsiteY6" fmla="*/ 1084293 h 1253024"/>
            <a:gd name="connsiteX7" fmla="*/ 4054691 w 4178829"/>
            <a:gd name="connsiteY7" fmla="*/ 1078833 h 1253024"/>
            <a:gd name="connsiteX8" fmla="*/ 4020753 w 4178829"/>
            <a:gd name="connsiteY8" fmla="*/ 1243003 h 1253024"/>
            <a:gd name="connsiteX0" fmla="*/ 4020753 w 4054691"/>
            <a:gd name="connsiteY0" fmla="*/ 1243003 h 1253024"/>
            <a:gd name="connsiteX1" fmla="*/ 2900895 w 4054691"/>
            <a:gd name="connsiteY1" fmla="*/ 1253024 h 1253024"/>
            <a:gd name="connsiteX2" fmla="*/ 1139813 w 4054691"/>
            <a:gd name="connsiteY2" fmla="*/ 1241673 h 1253024"/>
            <a:gd name="connsiteX3" fmla="*/ 0 w 4054691"/>
            <a:gd name="connsiteY3" fmla="*/ 1236030 h 1253024"/>
            <a:gd name="connsiteX4" fmla="*/ 7084 w 4054691"/>
            <a:gd name="connsiteY4" fmla="*/ 5460 h 1253024"/>
            <a:gd name="connsiteX5" fmla="*/ 1153066 w 4054691"/>
            <a:gd name="connsiteY5" fmla="*/ 0 h 1253024"/>
            <a:gd name="connsiteX6" fmla="*/ 2929997 w 4054691"/>
            <a:gd name="connsiteY6" fmla="*/ 1084293 h 1253024"/>
            <a:gd name="connsiteX7" fmla="*/ 4054691 w 4054691"/>
            <a:gd name="connsiteY7" fmla="*/ 1078833 h 1253024"/>
            <a:gd name="connsiteX8" fmla="*/ 4020753 w 4054691"/>
            <a:gd name="connsiteY8" fmla="*/ 1243003 h 1253024"/>
            <a:gd name="connsiteX0" fmla="*/ 4071658 w 4071658"/>
            <a:gd name="connsiteY0" fmla="*/ 1254729 h 1254729"/>
            <a:gd name="connsiteX1" fmla="*/ 2900895 w 4071658"/>
            <a:gd name="connsiteY1" fmla="*/ 1253024 h 1254729"/>
            <a:gd name="connsiteX2" fmla="*/ 1139813 w 4071658"/>
            <a:gd name="connsiteY2" fmla="*/ 1241673 h 1254729"/>
            <a:gd name="connsiteX3" fmla="*/ 0 w 4071658"/>
            <a:gd name="connsiteY3" fmla="*/ 1236030 h 1254729"/>
            <a:gd name="connsiteX4" fmla="*/ 7084 w 4071658"/>
            <a:gd name="connsiteY4" fmla="*/ 5460 h 1254729"/>
            <a:gd name="connsiteX5" fmla="*/ 1153066 w 4071658"/>
            <a:gd name="connsiteY5" fmla="*/ 0 h 1254729"/>
            <a:gd name="connsiteX6" fmla="*/ 2929997 w 4071658"/>
            <a:gd name="connsiteY6" fmla="*/ 1084293 h 1254729"/>
            <a:gd name="connsiteX7" fmla="*/ 4054691 w 4071658"/>
            <a:gd name="connsiteY7" fmla="*/ 1078833 h 1254729"/>
            <a:gd name="connsiteX8" fmla="*/ 4071658 w 4071658"/>
            <a:gd name="connsiteY8" fmla="*/ 1254729 h 1254729"/>
            <a:gd name="connsiteX0" fmla="*/ 4054690 w 4054691"/>
            <a:gd name="connsiteY0" fmla="*/ 1260592 h 1260592"/>
            <a:gd name="connsiteX1" fmla="*/ 2900895 w 4054691"/>
            <a:gd name="connsiteY1" fmla="*/ 1253024 h 1260592"/>
            <a:gd name="connsiteX2" fmla="*/ 1139813 w 4054691"/>
            <a:gd name="connsiteY2" fmla="*/ 1241673 h 1260592"/>
            <a:gd name="connsiteX3" fmla="*/ 0 w 4054691"/>
            <a:gd name="connsiteY3" fmla="*/ 1236030 h 1260592"/>
            <a:gd name="connsiteX4" fmla="*/ 7084 w 4054691"/>
            <a:gd name="connsiteY4" fmla="*/ 5460 h 1260592"/>
            <a:gd name="connsiteX5" fmla="*/ 1153066 w 4054691"/>
            <a:gd name="connsiteY5" fmla="*/ 0 h 1260592"/>
            <a:gd name="connsiteX6" fmla="*/ 2929997 w 4054691"/>
            <a:gd name="connsiteY6" fmla="*/ 1084293 h 1260592"/>
            <a:gd name="connsiteX7" fmla="*/ 4054691 w 4054691"/>
            <a:gd name="connsiteY7" fmla="*/ 1078833 h 1260592"/>
            <a:gd name="connsiteX8" fmla="*/ 4054690 w 4054691"/>
            <a:gd name="connsiteY8" fmla="*/ 1260592 h 1260592"/>
            <a:gd name="connsiteX0" fmla="*/ 4073227 w 4073228"/>
            <a:gd name="connsiteY0" fmla="*/ 1829727 h 1829727"/>
            <a:gd name="connsiteX1" fmla="*/ 2919432 w 4073228"/>
            <a:gd name="connsiteY1" fmla="*/ 1822159 h 1829727"/>
            <a:gd name="connsiteX2" fmla="*/ 1158350 w 4073228"/>
            <a:gd name="connsiteY2" fmla="*/ 1810808 h 1829727"/>
            <a:gd name="connsiteX3" fmla="*/ 18537 w 4073228"/>
            <a:gd name="connsiteY3" fmla="*/ 1805165 h 1829727"/>
            <a:gd name="connsiteX4" fmla="*/ 169 w 4073228"/>
            <a:gd name="connsiteY4" fmla="*/ 0 h 1829727"/>
            <a:gd name="connsiteX5" fmla="*/ 1171603 w 4073228"/>
            <a:gd name="connsiteY5" fmla="*/ 569135 h 1829727"/>
            <a:gd name="connsiteX6" fmla="*/ 2948534 w 4073228"/>
            <a:gd name="connsiteY6" fmla="*/ 1653428 h 1829727"/>
            <a:gd name="connsiteX7" fmla="*/ 4073228 w 4073228"/>
            <a:gd name="connsiteY7" fmla="*/ 1647968 h 1829727"/>
            <a:gd name="connsiteX8" fmla="*/ 4073227 w 4073228"/>
            <a:gd name="connsiteY8" fmla="*/ 1829727 h 1829727"/>
            <a:gd name="connsiteX0" fmla="*/ 4073227 w 4073228"/>
            <a:gd name="connsiteY0" fmla="*/ 1858640 h 1858640"/>
            <a:gd name="connsiteX1" fmla="*/ 2919432 w 4073228"/>
            <a:gd name="connsiteY1" fmla="*/ 1851072 h 1858640"/>
            <a:gd name="connsiteX2" fmla="*/ 1158350 w 4073228"/>
            <a:gd name="connsiteY2" fmla="*/ 1839721 h 1858640"/>
            <a:gd name="connsiteX3" fmla="*/ 18537 w 4073228"/>
            <a:gd name="connsiteY3" fmla="*/ 1834078 h 1858640"/>
            <a:gd name="connsiteX4" fmla="*/ 169 w 4073228"/>
            <a:gd name="connsiteY4" fmla="*/ 28913 h 1858640"/>
            <a:gd name="connsiteX5" fmla="*/ 1129181 w 4073228"/>
            <a:gd name="connsiteY5" fmla="*/ 0 h 1858640"/>
            <a:gd name="connsiteX6" fmla="*/ 2948534 w 4073228"/>
            <a:gd name="connsiteY6" fmla="*/ 1682341 h 1858640"/>
            <a:gd name="connsiteX7" fmla="*/ 4073228 w 4073228"/>
            <a:gd name="connsiteY7" fmla="*/ 1676881 h 1858640"/>
            <a:gd name="connsiteX8" fmla="*/ 4073227 w 4073228"/>
            <a:gd name="connsiteY8" fmla="*/ 1858640 h 1858640"/>
            <a:gd name="connsiteX0" fmla="*/ 4064834 w 4064835"/>
            <a:gd name="connsiteY0" fmla="*/ 1858640 h 1858640"/>
            <a:gd name="connsiteX1" fmla="*/ 2911039 w 4064835"/>
            <a:gd name="connsiteY1" fmla="*/ 1851072 h 1858640"/>
            <a:gd name="connsiteX2" fmla="*/ 1149957 w 4064835"/>
            <a:gd name="connsiteY2" fmla="*/ 1839721 h 1858640"/>
            <a:gd name="connsiteX3" fmla="*/ 10144 w 4064835"/>
            <a:gd name="connsiteY3" fmla="*/ 1834078 h 1858640"/>
            <a:gd name="connsiteX4" fmla="*/ 260 w 4064835"/>
            <a:gd name="connsiteY4" fmla="*/ 11323 h 1858640"/>
            <a:gd name="connsiteX5" fmla="*/ 1120788 w 4064835"/>
            <a:gd name="connsiteY5" fmla="*/ 0 h 1858640"/>
            <a:gd name="connsiteX6" fmla="*/ 2940141 w 4064835"/>
            <a:gd name="connsiteY6" fmla="*/ 1682341 h 1858640"/>
            <a:gd name="connsiteX7" fmla="*/ 4064835 w 4064835"/>
            <a:gd name="connsiteY7" fmla="*/ 1676881 h 1858640"/>
            <a:gd name="connsiteX8" fmla="*/ 4064834 w 4064835"/>
            <a:gd name="connsiteY8" fmla="*/ 1858640 h 1858640"/>
            <a:gd name="connsiteX0" fmla="*/ 4064834 w 4064835"/>
            <a:gd name="connsiteY0" fmla="*/ 1858640 h 1858640"/>
            <a:gd name="connsiteX1" fmla="*/ 2911039 w 4064835"/>
            <a:gd name="connsiteY1" fmla="*/ 1851072 h 1858640"/>
            <a:gd name="connsiteX2" fmla="*/ 1149957 w 4064835"/>
            <a:gd name="connsiteY2" fmla="*/ 1839721 h 1858640"/>
            <a:gd name="connsiteX3" fmla="*/ 10144 w 4064835"/>
            <a:gd name="connsiteY3" fmla="*/ 1834078 h 1858640"/>
            <a:gd name="connsiteX4" fmla="*/ 260 w 4064835"/>
            <a:gd name="connsiteY4" fmla="*/ 11323 h 1858640"/>
            <a:gd name="connsiteX5" fmla="*/ 1120788 w 4064835"/>
            <a:gd name="connsiteY5" fmla="*/ 0 h 1858640"/>
            <a:gd name="connsiteX6" fmla="*/ 2923173 w 4064835"/>
            <a:gd name="connsiteY6" fmla="*/ 1518171 h 1858640"/>
            <a:gd name="connsiteX7" fmla="*/ 4064835 w 4064835"/>
            <a:gd name="connsiteY7" fmla="*/ 1676881 h 1858640"/>
            <a:gd name="connsiteX8" fmla="*/ 4064834 w 4064835"/>
            <a:gd name="connsiteY8" fmla="*/ 1858640 h 1858640"/>
            <a:gd name="connsiteX0" fmla="*/ 4064834 w 4064835"/>
            <a:gd name="connsiteY0" fmla="*/ 1858640 h 1858640"/>
            <a:gd name="connsiteX1" fmla="*/ 2911039 w 4064835"/>
            <a:gd name="connsiteY1" fmla="*/ 1851072 h 1858640"/>
            <a:gd name="connsiteX2" fmla="*/ 1149957 w 4064835"/>
            <a:gd name="connsiteY2" fmla="*/ 1839721 h 1858640"/>
            <a:gd name="connsiteX3" fmla="*/ 10144 w 4064835"/>
            <a:gd name="connsiteY3" fmla="*/ 1834078 h 1858640"/>
            <a:gd name="connsiteX4" fmla="*/ 260 w 4064835"/>
            <a:gd name="connsiteY4" fmla="*/ 11323 h 1858640"/>
            <a:gd name="connsiteX5" fmla="*/ 1120788 w 4064835"/>
            <a:gd name="connsiteY5" fmla="*/ 0 h 1858640"/>
            <a:gd name="connsiteX6" fmla="*/ 2923173 w 4064835"/>
            <a:gd name="connsiteY6" fmla="*/ 1518171 h 1858640"/>
            <a:gd name="connsiteX7" fmla="*/ 4064835 w 4064835"/>
            <a:gd name="connsiteY7" fmla="*/ 1500985 h 1858640"/>
            <a:gd name="connsiteX8" fmla="*/ 4064834 w 4064835"/>
            <a:gd name="connsiteY8" fmla="*/ 1858640 h 1858640"/>
            <a:gd name="connsiteX0" fmla="*/ 4064834 w 4064835"/>
            <a:gd name="connsiteY0" fmla="*/ 1858640 h 1858640"/>
            <a:gd name="connsiteX1" fmla="*/ 2911039 w 4064835"/>
            <a:gd name="connsiteY1" fmla="*/ 1851072 h 1858640"/>
            <a:gd name="connsiteX2" fmla="*/ 1149957 w 4064835"/>
            <a:gd name="connsiteY2" fmla="*/ 1839721 h 1858640"/>
            <a:gd name="connsiteX3" fmla="*/ 10144 w 4064835"/>
            <a:gd name="connsiteY3" fmla="*/ 1834078 h 1858640"/>
            <a:gd name="connsiteX4" fmla="*/ 260 w 4064835"/>
            <a:gd name="connsiteY4" fmla="*/ 11323 h 1858640"/>
            <a:gd name="connsiteX5" fmla="*/ 1120788 w 4064835"/>
            <a:gd name="connsiteY5" fmla="*/ 0 h 1858640"/>
            <a:gd name="connsiteX6" fmla="*/ 2931657 w 4064835"/>
            <a:gd name="connsiteY6" fmla="*/ 1506445 h 1858640"/>
            <a:gd name="connsiteX7" fmla="*/ 4064835 w 4064835"/>
            <a:gd name="connsiteY7" fmla="*/ 1500985 h 1858640"/>
            <a:gd name="connsiteX8" fmla="*/ 4064834 w 4064835"/>
            <a:gd name="connsiteY8" fmla="*/ 1858640 h 1858640"/>
            <a:gd name="connsiteX0" fmla="*/ 4064834 w 4064835"/>
            <a:gd name="connsiteY0" fmla="*/ 1858640 h 1858640"/>
            <a:gd name="connsiteX1" fmla="*/ 2911039 w 4064835"/>
            <a:gd name="connsiteY1" fmla="*/ 1851072 h 1858640"/>
            <a:gd name="connsiteX2" fmla="*/ 1149957 w 4064835"/>
            <a:gd name="connsiteY2" fmla="*/ 1839721 h 1858640"/>
            <a:gd name="connsiteX3" fmla="*/ 10144 w 4064835"/>
            <a:gd name="connsiteY3" fmla="*/ 1834078 h 1858640"/>
            <a:gd name="connsiteX4" fmla="*/ 260 w 4064835"/>
            <a:gd name="connsiteY4" fmla="*/ 11323 h 1858640"/>
            <a:gd name="connsiteX5" fmla="*/ 1120788 w 4064835"/>
            <a:gd name="connsiteY5" fmla="*/ 0 h 1858640"/>
            <a:gd name="connsiteX6" fmla="*/ 2923172 w 4064835"/>
            <a:gd name="connsiteY6" fmla="*/ 1506445 h 1858640"/>
            <a:gd name="connsiteX7" fmla="*/ 4064835 w 4064835"/>
            <a:gd name="connsiteY7" fmla="*/ 1500985 h 1858640"/>
            <a:gd name="connsiteX8" fmla="*/ 4064834 w 4064835"/>
            <a:gd name="connsiteY8" fmla="*/ 1858640 h 1858640"/>
            <a:gd name="connsiteX0" fmla="*/ 4064834 w 4064835"/>
            <a:gd name="connsiteY0" fmla="*/ 1858640 h 1858640"/>
            <a:gd name="connsiteX1" fmla="*/ 2911039 w 4064835"/>
            <a:gd name="connsiteY1" fmla="*/ 1851072 h 1858640"/>
            <a:gd name="connsiteX2" fmla="*/ 1149957 w 4064835"/>
            <a:gd name="connsiteY2" fmla="*/ 1839721 h 1858640"/>
            <a:gd name="connsiteX3" fmla="*/ 10144 w 4064835"/>
            <a:gd name="connsiteY3" fmla="*/ 1834078 h 1858640"/>
            <a:gd name="connsiteX4" fmla="*/ 260 w 4064835"/>
            <a:gd name="connsiteY4" fmla="*/ 11323 h 1858640"/>
            <a:gd name="connsiteX5" fmla="*/ 1120788 w 4064835"/>
            <a:gd name="connsiteY5" fmla="*/ 0 h 1858640"/>
            <a:gd name="connsiteX6" fmla="*/ 2923172 w 4064835"/>
            <a:gd name="connsiteY6" fmla="*/ 1474715 h 1858640"/>
            <a:gd name="connsiteX7" fmla="*/ 4064835 w 4064835"/>
            <a:gd name="connsiteY7" fmla="*/ 1500985 h 1858640"/>
            <a:gd name="connsiteX8" fmla="*/ 4064834 w 4064835"/>
            <a:gd name="connsiteY8" fmla="*/ 1858640 h 1858640"/>
            <a:gd name="connsiteX0" fmla="*/ 4064834 w 4072487"/>
            <a:gd name="connsiteY0" fmla="*/ 1858640 h 1858640"/>
            <a:gd name="connsiteX1" fmla="*/ 2911039 w 4072487"/>
            <a:gd name="connsiteY1" fmla="*/ 1851072 h 1858640"/>
            <a:gd name="connsiteX2" fmla="*/ 1149957 w 4072487"/>
            <a:gd name="connsiteY2" fmla="*/ 1839721 h 1858640"/>
            <a:gd name="connsiteX3" fmla="*/ 10144 w 4072487"/>
            <a:gd name="connsiteY3" fmla="*/ 1834078 h 1858640"/>
            <a:gd name="connsiteX4" fmla="*/ 260 w 4072487"/>
            <a:gd name="connsiteY4" fmla="*/ 11323 h 1858640"/>
            <a:gd name="connsiteX5" fmla="*/ 1120788 w 4072487"/>
            <a:gd name="connsiteY5" fmla="*/ 0 h 1858640"/>
            <a:gd name="connsiteX6" fmla="*/ 2923172 w 4072487"/>
            <a:gd name="connsiteY6" fmla="*/ 1474715 h 1858640"/>
            <a:gd name="connsiteX7" fmla="*/ 4072487 w 4072487"/>
            <a:gd name="connsiteY7" fmla="*/ 1469255 h 1858640"/>
            <a:gd name="connsiteX8" fmla="*/ 4064834 w 4072487"/>
            <a:gd name="connsiteY8" fmla="*/ 1858640 h 1858640"/>
            <a:gd name="connsiteX0" fmla="*/ 4064834 w 4072487"/>
            <a:gd name="connsiteY0" fmla="*/ 1858640 h 1858640"/>
            <a:gd name="connsiteX1" fmla="*/ 2911039 w 4072487"/>
            <a:gd name="connsiteY1" fmla="*/ 1851072 h 1858640"/>
            <a:gd name="connsiteX2" fmla="*/ 1149957 w 4072487"/>
            <a:gd name="connsiteY2" fmla="*/ 1839721 h 1858640"/>
            <a:gd name="connsiteX3" fmla="*/ 10144 w 4072487"/>
            <a:gd name="connsiteY3" fmla="*/ 1834078 h 1858640"/>
            <a:gd name="connsiteX4" fmla="*/ 260 w 4072487"/>
            <a:gd name="connsiteY4" fmla="*/ 11323 h 1858640"/>
            <a:gd name="connsiteX5" fmla="*/ 1120788 w 4072487"/>
            <a:gd name="connsiteY5" fmla="*/ 0 h 1858640"/>
            <a:gd name="connsiteX6" fmla="*/ 2923172 w 4072487"/>
            <a:gd name="connsiteY6" fmla="*/ 1469427 h 1858640"/>
            <a:gd name="connsiteX7" fmla="*/ 4072487 w 4072487"/>
            <a:gd name="connsiteY7" fmla="*/ 1469255 h 1858640"/>
            <a:gd name="connsiteX8" fmla="*/ 4064834 w 4072487"/>
            <a:gd name="connsiteY8" fmla="*/ 1858640 h 1858640"/>
            <a:gd name="connsiteX0" fmla="*/ 4064834 w 4072487"/>
            <a:gd name="connsiteY0" fmla="*/ 1858640 h 1858640"/>
            <a:gd name="connsiteX1" fmla="*/ 2911039 w 4072487"/>
            <a:gd name="connsiteY1" fmla="*/ 1851072 h 1858640"/>
            <a:gd name="connsiteX2" fmla="*/ 1149957 w 4072487"/>
            <a:gd name="connsiteY2" fmla="*/ 1839721 h 1858640"/>
            <a:gd name="connsiteX3" fmla="*/ 10144 w 4072487"/>
            <a:gd name="connsiteY3" fmla="*/ 1834078 h 1858640"/>
            <a:gd name="connsiteX4" fmla="*/ 260 w 4072487"/>
            <a:gd name="connsiteY4" fmla="*/ 11323 h 1858640"/>
            <a:gd name="connsiteX5" fmla="*/ 1159051 w 4072487"/>
            <a:gd name="connsiteY5" fmla="*/ 0 h 1858640"/>
            <a:gd name="connsiteX6" fmla="*/ 2923172 w 4072487"/>
            <a:gd name="connsiteY6" fmla="*/ 1469427 h 1858640"/>
            <a:gd name="connsiteX7" fmla="*/ 4072487 w 4072487"/>
            <a:gd name="connsiteY7" fmla="*/ 1469255 h 1858640"/>
            <a:gd name="connsiteX8" fmla="*/ 4064834 w 4072487"/>
            <a:gd name="connsiteY8" fmla="*/ 1858640 h 1858640"/>
            <a:gd name="connsiteX0" fmla="*/ 4072401 w 4080054"/>
            <a:gd name="connsiteY0" fmla="*/ 1863182 h 1863182"/>
            <a:gd name="connsiteX1" fmla="*/ 2918606 w 4080054"/>
            <a:gd name="connsiteY1" fmla="*/ 1855614 h 1863182"/>
            <a:gd name="connsiteX2" fmla="*/ 1157524 w 4080054"/>
            <a:gd name="connsiteY2" fmla="*/ 1844263 h 1863182"/>
            <a:gd name="connsiteX3" fmla="*/ 17711 w 4080054"/>
            <a:gd name="connsiteY3" fmla="*/ 1838620 h 1863182"/>
            <a:gd name="connsiteX4" fmla="*/ 175 w 4080054"/>
            <a:gd name="connsiteY4" fmla="*/ 0 h 1863182"/>
            <a:gd name="connsiteX5" fmla="*/ 1166618 w 4080054"/>
            <a:gd name="connsiteY5" fmla="*/ 4542 h 1863182"/>
            <a:gd name="connsiteX6" fmla="*/ 2930739 w 4080054"/>
            <a:gd name="connsiteY6" fmla="*/ 1473969 h 1863182"/>
            <a:gd name="connsiteX7" fmla="*/ 4080054 w 4080054"/>
            <a:gd name="connsiteY7" fmla="*/ 1473797 h 1863182"/>
            <a:gd name="connsiteX8" fmla="*/ 4072401 w 4080054"/>
            <a:gd name="connsiteY8" fmla="*/ 1863182 h 1863182"/>
            <a:gd name="connsiteX0" fmla="*/ 4072401 w 4080054"/>
            <a:gd name="connsiteY0" fmla="*/ 1874505 h 1874505"/>
            <a:gd name="connsiteX1" fmla="*/ 2918606 w 4080054"/>
            <a:gd name="connsiteY1" fmla="*/ 1866937 h 1874505"/>
            <a:gd name="connsiteX2" fmla="*/ 1157524 w 4080054"/>
            <a:gd name="connsiteY2" fmla="*/ 1855586 h 1874505"/>
            <a:gd name="connsiteX3" fmla="*/ 17711 w 4080054"/>
            <a:gd name="connsiteY3" fmla="*/ 1849943 h 1874505"/>
            <a:gd name="connsiteX4" fmla="*/ 175 w 4080054"/>
            <a:gd name="connsiteY4" fmla="*/ 11323 h 1874505"/>
            <a:gd name="connsiteX5" fmla="*/ 1166618 w 4080054"/>
            <a:gd name="connsiteY5" fmla="*/ 0 h 1874505"/>
            <a:gd name="connsiteX6" fmla="*/ 2930739 w 4080054"/>
            <a:gd name="connsiteY6" fmla="*/ 1485292 h 1874505"/>
            <a:gd name="connsiteX7" fmla="*/ 4080054 w 4080054"/>
            <a:gd name="connsiteY7" fmla="*/ 1485120 h 1874505"/>
            <a:gd name="connsiteX8" fmla="*/ 4072401 w 4080054"/>
            <a:gd name="connsiteY8" fmla="*/ 1874505 h 1874505"/>
            <a:gd name="connsiteX0" fmla="*/ 4072401 w 4080054"/>
            <a:gd name="connsiteY0" fmla="*/ 1874505 h 1874505"/>
            <a:gd name="connsiteX1" fmla="*/ 2918606 w 4080054"/>
            <a:gd name="connsiteY1" fmla="*/ 1866937 h 1874505"/>
            <a:gd name="connsiteX2" fmla="*/ 1157524 w 4080054"/>
            <a:gd name="connsiteY2" fmla="*/ 1855586 h 1874505"/>
            <a:gd name="connsiteX3" fmla="*/ 17711 w 4080054"/>
            <a:gd name="connsiteY3" fmla="*/ 1849943 h 1874505"/>
            <a:gd name="connsiteX4" fmla="*/ 175 w 4080054"/>
            <a:gd name="connsiteY4" fmla="*/ 746 h 1874505"/>
            <a:gd name="connsiteX5" fmla="*/ 1166618 w 4080054"/>
            <a:gd name="connsiteY5" fmla="*/ 0 h 1874505"/>
            <a:gd name="connsiteX6" fmla="*/ 2930739 w 4080054"/>
            <a:gd name="connsiteY6" fmla="*/ 1485292 h 1874505"/>
            <a:gd name="connsiteX7" fmla="*/ 4080054 w 4080054"/>
            <a:gd name="connsiteY7" fmla="*/ 1485120 h 1874505"/>
            <a:gd name="connsiteX8" fmla="*/ 4072401 w 4080054"/>
            <a:gd name="connsiteY8" fmla="*/ 1874505 h 1874505"/>
            <a:gd name="connsiteX0" fmla="*/ 4072401 w 4080054"/>
            <a:gd name="connsiteY0" fmla="*/ 1874505 h 1874505"/>
            <a:gd name="connsiteX1" fmla="*/ 2918606 w 4080054"/>
            <a:gd name="connsiteY1" fmla="*/ 1866937 h 1874505"/>
            <a:gd name="connsiteX2" fmla="*/ 1157524 w 4080054"/>
            <a:gd name="connsiteY2" fmla="*/ 1855586 h 1874505"/>
            <a:gd name="connsiteX3" fmla="*/ 17711 w 4080054"/>
            <a:gd name="connsiteY3" fmla="*/ 1849943 h 1874505"/>
            <a:gd name="connsiteX4" fmla="*/ 175 w 4080054"/>
            <a:gd name="connsiteY4" fmla="*/ 746 h 1874505"/>
            <a:gd name="connsiteX5" fmla="*/ 1166618 w 4080054"/>
            <a:gd name="connsiteY5" fmla="*/ 0 h 1874505"/>
            <a:gd name="connsiteX6" fmla="*/ 4080054 w 4080054"/>
            <a:gd name="connsiteY6" fmla="*/ 1485120 h 1874505"/>
            <a:gd name="connsiteX7" fmla="*/ 4072401 w 4080054"/>
            <a:gd name="connsiteY7" fmla="*/ 1874505 h 1874505"/>
            <a:gd name="connsiteX0" fmla="*/ 4072401 w 4080054"/>
            <a:gd name="connsiteY0" fmla="*/ 1874505 h 1874505"/>
            <a:gd name="connsiteX1" fmla="*/ 1157524 w 4080054"/>
            <a:gd name="connsiteY1" fmla="*/ 1855586 h 1874505"/>
            <a:gd name="connsiteX2" fmla="*/ 17711 w 4080054"/>
            <a:gd name="connsiteY2" fmla="*/ 1849943 h 1874505"/>
            <a:gd name="connsiteX3" fmla="*/ 175 w 4080054"/>
            <a:gd name="connsiteY3" fmla="*/ 746 h 1874505"/>
            <a:gd name="connsiteX4" fmla="*/ 1166618 w 4080054"/>
            <a:gd name="connsiteY4" fmla="*/ 0 h 1874505"/>
            <a:gd name="connsiteX5" fmla="*/ 4080054 w 4080054"/>
            <a:gd name="connsiteY5" fmla="*/ 1485120 h 1874505"/>
            <a:gd name="connsiteX6" fmla="*/ 4072401 w 4080054"/>
            <a:gd name="connsiteY6" fmla="*/ 1874505 h 1874505"/>
            <a:gd name="connsiteX0" fmla="*/ 4072401 w 4072401"/>
            <a:gd name="connsiteY0" fmla="*/ 1874505 h 1874505"/>
            <a:gd name="connsiteX1" fmla="*/ 1157524 w 4072401"/>
            <a:gd name="connsiteY1" fmla="*/ 1855586 h 1874505"/>
            <a:gd name="connsiteX2" fmla="*/ 17711 w 4072401"/>
            <a:gd name="connsiteY2" fmla="*/ 1849943 h 1874505"/>
            <a:gd name="connsiteX3" fmla="*/ 175 w 4072401"/>
            <a:gd name="connsiteY3" fmla="*/ 746 h 1874505"/>
            <a:gd name="connsiteX4" fmla="*/ 1166618 w 4072401"/>
            <a:gd name="connsiteY4" fmla="*/ 0 h 1874505"/>
            <a:gd name="connsiteX5" fmla="*/ 4072401 w 4072401"/>
            <a:gd name="connsiteY5" fmla="*/ 1874505 h 1874505"/>
            <a:gd name="connsiteX0" fmla="*/ 1166618 w 1166618"/>
            <a:gd name="connsiteY0" fmla="*/ 0 h 1855586"/>
            <a:gd name="connsiteX1" fmla="*/ 1157524 w 1166618"/>
            <a:gd name="connsiteY1" fmla="*/ 1855586 h 1855586"/>
            <a:gd name="connsiteX2" fmla="*/ 17711 w 1166618"/>
            <a:gd name="connsiteY2" fmla="*/ 1849943 h 1855586"/>
            <a:gd name="connsiteX3" fmla="*/ 175 w 1166618"/>
            <a:gd name="connsiteY3" fmla="*/ 746 h 1855586"/>
            <a:gd name="connsiteX4" fmla="*/ 1166618 w 1166618"/>
            <a:gd name="connsiteY4" fmla="*/ 0 h 1855586"/>
            <a:gd name="connsiteX0" fmla="*/ 1166618 w 1180796"/>
            <a:gd name="connsiteY0" fmla="*/ 0 h 1860106"/>
            <a:gd name="connsiteX1" fmla="*/ 1180482 w 1180796"/>
            <a:gd name="connsiteY1" fmla="*/ 1860106 h 1860106"/>
            <a:gd name="connsiteX2" fmla="*/ 17711 w 1180796"/>
            <a:gd name="connsiteY2" fmla="*/ 1849943 h 1860106"/>
            <a:gd name="connsiteX3" fmla="*/ 175 w 1180796"/>
            <a:gd name="connsiteY3" fmla="*/ 746 h 1860106"/>
            <a:gd name="connsiteX4" fmla="*/ 1166618 w 1180796"/>
            <a:gd name="connsiteY4" fmla="*/ 0 h 1860106"/>
            <a:gd name="connsiteX0" fmla="*/ 1166618 w 1166618"/>
            <a:gd name="connsiteY0" fmla="*/ 0 h 1855586"/>
            <a:gd name="connsiteX1" fmla="*/ 1165177 w 1166618"/>
            <a:gd name="connsiteY1" fmla="*/ 1855586 h 1855586"/>
            <a:gd name="connsiteX2" fmla="*/ 17711 w 1166618"/>
            <a:gd name="connsiteY2" fmla="*/ 1849943 h 1855586"/>
            <a:gd name="connsiteX3" fmla="*/ 175 w 1166618"/>
            <a:gd name="connsiteY3" fmla="*/ 746 h 1855586"/>
            <a:gd name="connsiteX4" fmla="*/ 1166618 w 1166618"/>
            <a:gd name="connsiteY4" fmla="*/ 0 h 1855586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</a:cxnLst>
          <a:rect l="l" t="t" r="r" b="b"/>
          <a:pathLst>
            <a:path w="1166618" h="1855586">
              <a:moveTo>
                <a:pt x="1166618" y="0"/>
              </a:moveTo>
              <a:cubicBezTo>
                <a:pt x="1163587" y="618529"/>
                <a:pt x="1168208" y="1237057"/>
                <a:pt x="1165177" y="1855586"/>
              </a:cubicBezTo>
              <a:lnTo>
                <a:pt x="17711" y="1849943"/>
              </a:lnTo>
              <a:cubicBezTo>
                <a:pt x="20072" y="1543337"/>
                <a:pt x="-2186" y="307352"/>
                <a:pt x="175" y="746"/>
              </a:cubicBezTo>
              <a:lnTo>
                <a:pt x="1166618" y="0"/>
              </a:lnTo>
              <a:close/>
            </a:path>
          </a:pathLst>
        </a:custGeom>
        <a:noFill xmlns:a="http://schemas.openxmlformats.org/drawingml/2006/main"/>
        <a:ln xmlns:a="http://schemas.openxmlformats.org/drawingml/2006/main" w="38100">
          <a:solidFill>
            <a:schemeClr val="accent1">
              <a:lumMod val="50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ko-KR" altLang="en-US">
            <a:latin typeface="한림체 Regular" panose="020B0503000000000000" pitchFamily="50" charset="-127"/>
            <a:ea typeface="한림체 Regular" panose="020B0503000000000000" pitchFamily="50" charset="-127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529" cy="497524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5082" y="0"/>
            <a:ext cx="2950529" cy="497524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C2C1989F-7047-46E8-BBE2-1A191BD2B28D}" type="datetimeFigureOut">
              <a:rPr lang="ko-KR" altLang="en-US" smtClean="0"/>
              <a:t>2023-09-01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41814"/>
            <a:ext cx="2950529" cy="497524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5082" y="9441814"/>
            <a:ext cx="2950529" cy="497524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28E9C216-57CA-444A-8622-D3567FB42B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97491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8693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9" y="0"/>
            <a:ext cx="2949786" cy="498693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088444FE-0A7E-4DF9-AA87-53E80AEF31D5}" type="datetimeFigureOut">
              <a:rPr lang="ko-KR" altLang="en-US" smtClean="0"/>
              <a:t>2023-09-01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9" tIns="45779" rIns="91559" bIns="45779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1" y="4783306"/>
            <a:ext cx="5445760" cy="3913615"/>
          </a:xfrm>
          <a:prstGeom prst="rect">
            <a:avLst/>
          </a:prstGeom>
        </p:spPr>
        <p:txBody>
          <a:bodyPr vert="horz" lIns="91559" tIns="45779" rIns="91559" bIns="45779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49786" cy="498692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9" y="9440647"/>
            <a:ext cx="2949786" cy="498692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C67094F5-85BF-4E3F-B55A-FE5B3EDC92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8330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094F5-85BF-4E3F-B55A-FE5B3EDC920A}" type="slidenum">
              <a:rPr lang="ko-KR" altLang="en-US" smtClean="0"/>
              <a:t>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47723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094F5-85BF-4E3F-B55A-FE5B3EDC920A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58057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094F5-85BF-4E3F-B55A-FE5B3EDC920A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98939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094F5-85BF-4E3F-B55A-FE5B3EDC920A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9117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094F5-85BF-4E3F-B55A-FE5B3EDC920A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64335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094F5-85BF-4E3F-B55A-FE5B3EDC920A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8711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094F5-85BF-4E3F-B55A-FE5B3EDC920A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78081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094F5-85BF-4E3F-B55A-FE5B3EDC920A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5926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094F5-85BF-4E3F-B55A-FE5B3EDC920A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29533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094F5-85BF-4E3F-B55A-FE5B3EDC920A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29182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094F5-85BF-4E3F-B55A-FE5B3EDC920A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62206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094F5-85BF-4E3F-B55A-FE5B3EDC920A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01929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094F5-85BF-4E3F-B55A-FE5B3EDC920A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31950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094F5-85BF-4E3F-B55A-FE5B3EDC920A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8105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39D85B7-7E38-4123-8AD8-264E40A0DA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6DAFA2B0-52DA-4B4E-B438-FE02B653ED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4ED56F9-E3D4-489C-ABE4-7266AA2B2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10E17-D279-4020-AFA9-E589044006F5}" type="datetime1">
              <a:rPr lang="ko-KR" altLang="en-US" smtClean="0"/>
              <a:t>2023-09-01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687BC7D-FDB0-4F96-AF94-A246B0CE2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FA37FDB-5FAF-4553-9521-3AB888CE6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438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A7E47B3-5EE1-488C-9FD3-7079DD9A3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EFAE2D3-44B5-40FB-B583-0AD618AF0D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86BE21C-13C1-49BA-A09F-71CAAFDC0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FA97B-6232-4D4F-BBAF-92E27DA4E86C}" type="datetime1">
              <a:rPr lang="ko-KR" altLang="en-US" smtClean="0"/>
              <a:t>2023-09-01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9806893-758B-4CFA-A935-9A63FD48A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BD33B6E-1D71-4FA8-B4EE-A2AB9AF5B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7250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1718DF54-C4F5-4F5F-8CB0-95093E7ABD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7B1CA56-66DF-4CF9-9C3A-CB7C09D52D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BF2CADB-E7DF-4D25-BD86-C09BFE055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2E41C-5608-431D-918A-334FF2441184}" type="datetime1">
              <a:rPr lang="ko-KR" altLang="en-US" smtClean="0"/>
              <a:t>2023-09-01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E6B122B-8BCB-41A3-9267-0ABE2A296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A4C18C8-CCDF-423A-9494-7A794980F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0726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C6582C2-1997-4F65-B188-4EE5BC69F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D5D0223-C393-4937-8BBD-0166FABE0F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8A61221-68CC-40CE-BADC-6C4B9C84A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5715-F105-4A69-A570-5B8C366DC42B}" type="datetime1">
              <a:rPr lang="ko-KR" altLang="en-US" smtClean="0"/>
              <a:t>2023-09-01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571FAF9-9284-49EA-8719-21D3640E0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0196E0B-B270-4F6F-953D-B4E908F6B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7980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459ADC1-74D1-4CC8-AD78-28B63FDF9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71EA91E-092B-4E9A-B8BA-5863BCC3C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2BAE937-4023-47AC-B41D-C4726351D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DC9CF-3637-49AC-9FC0-0DD51DBCE6FB}" type="datetime1">
              <a:rPr lang="ko-KR" altLang="en-US" smtClean="0"/>
              <a:t>2023-09-01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BB64CF7-08AC-4E65-8787-02D7DEEEF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D88CFFE-9C47-45E7-B08C-DB64EE748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1380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275697-ACAF-421C-85C4-727DB46A4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F3EEEDF-27A8-4212-A7A0-C015451B82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7D87892-BD89-4F79-889E-2927CF614D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BB3D895-465A-4BAE-BB3C-0AAA3E693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96D44-E153-4075-B638-DBD75D1CA9F7}" type="datetime1">
              <a:rPr lang="ko-KR" altLang="en-US" smtClean="0"/>
              <a:t>2023-09-01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57EDFAF-CF08-4A78-BDB4-59E0511CA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717FB13-054B-4B5C-BB6B-024200C55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3714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03DC035-FA3A-48F4-9B5B-3DD443106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A7BA20F-AE6A-4447-BF05-AFBB8F7F2A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358C7C4-726D-46E3-A19E-50E7CED64F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64A2956-2AA2-45BD-B48B-F474FA9186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46209B4F-AA1F-454E-B874-8A75D2AABC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E8F043C2-A14F-4190-82A2-0ABAC7CBC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2994E-DF57-46D9-AA57-E43A1075499E}" type="datetime1">
              <a:rPr lang="ko-KR" altLang="en-US" smtClean="0"/>
              <a:t>2023-09-01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C36D2DCF-285D-40C4-BB2F-315889CD9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3D0C2B8D-C73B-44C5-BA72-9652BFCD6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2142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3032D01-1C32-4A53-AB4E-56853D2C9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72E0B1CB-899B-4A75-A4DE-4C6E7506C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92BD5-5379-47A8-BB76-9B9ACB90620B}" type="datetime1">
              <a:rPr lang="ko-KR" altLang="en-US" smtClean="0"/>
              <a:t>2023-09-01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6D6F537-AEBB-4C02-A049-6C1144095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94F2384-7A8A-4289-BE0D-3BD7A3F94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490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A142B3C4-D21E-4E6A-860D-5FD4E4EB7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D1441-0E66-49C4-BC5B-8969345B9C06}" type="datetime1">
              <a:rPr lang="ko-KR" altLang="en-US" smtClean="0"/>
              <a:t>2023-09-01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001435A9-D7F6-42F8-805D-3DB6CAC85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D59D416-7C42-4B12-87BC-5F463934F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52693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BB8E795-AC99-4747-AC64-591839BDC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B50441C-F5CC-462D-A011-4A96A4ACD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A472DEA-E491-4D5C-B0AB-C1C37840F3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4AEE875-1144-468C-B8EC-933D95096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588A5-2F38-4421-BD98-9FBA2B248C0C}" type="datetime1">
              <a:rPr lang="ko-KR" altLang="en-US" smtClean="0"/>
              <a:t>2023-09-01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F2ED242-3F63-4DBC-80F1-CD8079E32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0410869-1ADC-43FC-8820-61A24C817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5360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6211206-3BEA-4C1E-A71E-78BA01A56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A3F8C56-B7F6-4A8F-ACE0-8A6CCEE6BD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690E7D8-801F-4750-9544-D659A11455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07DA640-3B46-4AF1-9CCC-5DB5FB426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2BF5B-C79B-4314-A499-93118E0E1CB5}" type="datetime1">
              <a:rPr lang="ko-KR" altLang="en-US" smtClean="0"/>
              <a:t>2023-09-01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0E7DF88-F989-482A-9F1D-E30D898A0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B646738-0012-409F-B580-10EB4CB58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8116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5510CFB4-A0E6-43DD-A0DE-F63DD3200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EAD45C2-FCE3-4EEE-BD42-D7A443406F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EE8A2F6-5069-44FC-B86B-1E2D2F698D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16FD4-1737-4A61-B3C1-04C2D27C705D}" type="datetime1">
              <a:rPr lang="ko-KR" altLang="en-US" smtClean="0"/>
              <a:t>2023-09-01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46A608F-870B-405D-B198-863A43D32B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165" y="-175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4E9FBB1-7207-46CF-A059-66CA29B81F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356350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62107-6533-4796-AEB9-4CE79BA780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5113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7.xml"/><Relationship Id="rId4" Type="http://schemas.openxmlformats.org/officeDocument/2006/relationships/chart" Target="../charts/char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E92A031C-3DEF-45B2-9948-BE47861FDAA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C7A922-D9A9-4CBE-B0AC-1B7E5833BC88}"/>
              </a:ext>
            </a:extLst>
          </p:cNvPr>
          <p:cNvSpPr txBox="1"/>
          <p:nvPr/>
        </p:nvSpPr>
        <p:spPr>
          <a:xfrm>
            <a:off x="1420857" y="2202848"/>
            <a:ext cx="9350279" cy="133882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한림체 Bold" panose="020B0803000000000000" pitchFamily="50" charset="-127"/>
                <a:ea typeface="한림체 Bold" panose="020B0803000000000000" pitchFamily="50" charset="-127"/>
              </a:rPr>
              <a:t>Hallym</a:t>
            </a:r>
            <a:r>
              <a:rPr lang="en-US" altLang="ko-KR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한림체 Bold" panose="020B0803000000000000" pitchFamily="50" charset="-127"/>
                <a:ea typeface="한림체 Bold" panose="020B0803000000000000" pitchFamily="50" charset="-127"/>
              </a:rPr>
              <a:t> Census </a:t>
            </a:r>
            <a:r>
              <a:rPr lang="ko-KR" alt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한림체 Bold" panose="020B0803000000000000" pitchFamily="50" charset="-127"/>
                <a:ea typeface="한림체 Bold" panose="020B0803000000000000" pitchFamily="50" charset="-127"/>
              </a:rPr>
              <a:t>분석 결과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DF0EEE3B-1EDA-4FFD-ABF2-49106DEAC4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5500" y="158791"/>
            <a:ext cx="1063676" cy="5089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15849" y="5639716"/>
            <a:ext cx="956029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본 자료는 </a:t>
            </a:r>
            <a:r>
              <a:rPr lang="en-US" altLang="ko-KR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2017~2022 Hallym Census </a:t>
            </a:r>
            <a:r>
              <a:rPr lang="ko-KR" altLang="en-US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결과보고서 내용 중 일부를 발췌하여 게재한 것입니다</a:t>
            </a:r>
            <a:r>
              <a:rPr lang="en-US" altLang="ko-KR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  <a:endParaRPr lang="ko-KR" altLang="en-US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C7A922-D9A9-4CBE-B0AC-1B7E5833BC88}"/>
              </a:ext>
            </a:extLst>
          </p:cNvPr>
          <p:cNvSpPr txBox="1"/>
          <p:nvPr/>
        </p:nvSpPr>
        <p:spPr>
          <a:xfrm>
            <a:off x="477300" y="667754"/>
            <a:ext cx="2077214" cy="120840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한림체 Bold" panose="020B0803000000000000" pitchFamily="50" charset="-127"/>
                <a:ea typeface="한림체 Bold" panose="020B0803000000000000" pitchFamily="50" charset="-127"/>
              </a:rPr>
              <a:t>2022</a:t>
            </a:r>
            <a:endParaRPr lang="ko-KR" altLang="en-US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한림체 Bold" panose="020B0803000000000000" pitchFamily="50" charset="-127"/>
              <a:ea typeface="한림체 Bold" panose="020B08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565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0DD66AC-77E1-4CD1-AA39-5BFD075D2B5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9DAC902-62A2-47F3-9D85-77A03048E48C}"/>
              </a:ext>
            </a:extLst>
          </p:cNvPr>
          <p:cNvSpPr/>
          <p:nvPr/>
        </p:nvSpPr>
        <p:spPr>
          <a:xfrm>
            <a:off x="126715" y="216698"/>
            <a:ext cx="11842677" cy="6616558"/>
          </a:xfrm>
          <a:prstGeom prst="roundRect">
            <a:avLst>
              <a:gd name="adj" fmla="val 44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BD24CA52-2589-4A4E-83F2-C93456F2C09B}"/>
              </a:ext>
            </a:extLst>
          </p:cNvPr>
          <p:cNvCxnSpPr>
            <a:cxnSpLocks/>
          </p:cNvCxnSpPr>
          <p:nvPr/>
        </p:nvCxnSpPr>
        <p:spPr>
          <a:xfrm>
            <a:off x="380144" y="863029"/>
            <a:ext cx="11232650" cy="0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그림 12">
            <a:extLst>
              <a:ext uri="{FF2B5EF4-FFF2-40B4-BE49-F238E27FC236}">
                <a16:creationId xmlns:a16="http://schemas.microsoft.com/office/drawing/2014/main" id="{66E63A43-FFF2-406E-B711-239473D5B73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971" y="238910"/>
            <a:ext cx="640421" cy="306438"/>
          </a:xfrm>
          <a:prstGeom prst="rect">
            <a:avLst/>
          </a:prstGeom>
        </p:spPr>
      </p:pic>
      <p:sp>
        <p:nvSpPr>
          <p:cNvPr id="28" name="재학만족, 발전가능성, 입학권유, 자부심 모두 재학생 대상…">
            <a:extLst>
              <a:ext uri="{FF2B5EF4-FFF2-40B4-BE49-F238E27FC236}">
                <a16:creationId xmlns:a16="http://schemas.microsoft.com/office/drawing/2014/main" id="{76065009-9728-4E52-9B2D-DAFB344DEF02}"/>
              </a:ext>
            </a:extLst>
          </p:cNvPr>
          <p:cNvSpPr txBox="1">
            <a:spLocks/>
          </p:cNvSpPr>
          <p:nvPr/>
        </p:nvSpPr>
        <p:spPr>
          <a:xfrm>
            <a:off x="8111304" y="1079728"/>
            <a:ext cx="3501490" cy="49930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Autofit/>
          </a:bodyPr>
          <a:lstStyle>
            <a:lvl1pPr marL="317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635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952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270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1587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1905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222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2540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2857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276225" marR="0" lvl="0" indent="-276225" algn="l" defTabSz="359092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3915">
                <a:latin typeface="+mj-lt"/>
                <a:ea typeface="+mj-ea"/>
                <a:cs typeface="+mj-cs"/>
                <a:sym typeface="나눔고딕"/>
              </a:defRPr>
            </a:pP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등록금 재원 중 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‘</a:t>
            </a: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부모님 지원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’ </a:t>
            </a: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비율이 가장 높게 나타남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.</a:t>
            </a:r>
          </a:p>
          <a:p>
            <a:pPr marR="0" lvl="0" algn="l" defTabSz="359092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FontTx/>
              <a:buChar char="-"/>
              <a:tabLst/>
              <a:defRPr sz="3915">
                <a:latin typeface="+mj-lt"/>
                <a:ea typeface="+mj-ea"/>
                <a:cs typeface="+mj-cs"/>
                <a:sym typeface="나눔고딕"/>
              </a:defRPr>
            </a:pP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신입생은 부모님 지원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&gt; 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장학금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&gt; 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학자금 대출 순으로 나타남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.</a:t>
            </a:r>
          </a:p>
          <a:p>
            <a:pPr marR="0" lvl="0" algn="l" defTabSz="359092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FontTx/>
              <a:buChar char="-"/>
              <a:tabLst/>
              <a:defRPr sz="3915">
                <a:latin typeface="+mj-lt"/>
                <a:ea typeface="+mj-ea"/>
                <a:cs typeface="+mj-cs"/>
                <a:sym typeface="나눔고딕"/>
              </a:defRPr>
            </a:pP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재학생은 부모님 지원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&gt; 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장학금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&gt; 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본인 근로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(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아르바이트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) 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순으로 나타남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,</a:t>
            </a:r>
          </a:p>
          <a:p>
            <a:pPr marL="0" marR="0" lvl="0" indent="0" algn="l" defTabSz="359092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None/>
              <a:tabLst/>
              <a:defRPr sz="3915">
                <a:latin typeface="+mj-lt"/>
                <a:ea typeface="+mj-ea"/>
                <a:cs typeface="+mj-cs"/>
                <a:sym typeface="나눔고딕"/>
              </a:defRPr>
            </a:pPr>
            <a:endParaRPr lang="en-US" altLang="ko-KR" sz="2000" kern="0" dirty="0">
              <a:latin typeface="한림체 Regular" panose="020B0503000000000000" pitchFamily="50" charset="-127"/>
              <a:ea typeface="한림체 Regular" panose="020B0503000000000000" pitchFamily="50" charset="-127"/>
              <a:cs typeface="+mj-cs"/>
              <a:sym typeface="나눔고딕"/>
            </a:endParaRPr>
          </a:p>
          <a:p>
            <a:pPr marL="0" marR="0" lvl="0" indent="0" algn="l" defTabSz="359092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None/>
              <a:tabLst/>
              <a:defRPr sz="3915">
                <a:latin typeface="+mj-lt"/>
                <a:ea typeface="+mj-ea"/>
                <a:cs typeface="+mj-cs"/>
                <a:sym typeface="나눔고딕"/>
              </a:defRPr>
            </a:pP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9</a:t>
            </a:fld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692460" y="2403566"/>
            <a:ext cx="4969598" cy="1119417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84595" h="1081668">
                <a:moveTo>
                  <a:pt x="0" y="0"/>
                </a:moveTo>
                <a:lnTo>
                  <a:pt x="4984595" y="0"/>
                </a:lnTo>
                <a:lnTo>
                  <a:pt x="4984595" y="1081668"/>
                </a:lnTo>
                <a:lnTo>
                  <a:pt x="4146638" y="1072593"/>
                </a:lnTo>
                <a:lnTo>
                  <a:pt x="2957918" y="798273"/>
                </a:lnTo>
                <a:lnTo>
                  <a:pt x="828673" y="850525"/>
                </a:lnTo>
                <a:lnTo>
                  <a:pt x="0" y="898788"/>
                </a:lnTo>
                <a:lnTo>
                  <a:pt x="0" y="0"/>
                </a:lnTo>
                <a:close/>
              </a:path>
            </a:pathLst>
          </a:custGeom>
          <a:solidFill>
            <a:srgbClr val="FF0000">
              <a:alpha val="21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589866534"/>
              </p:ext>
            </p:extLst>
          </p:nvPr>
        </p:nvGraphicFramePr>
        <p:xfrm>
          <a:off x="419100" y="1079728"/>
          <a:ext cx="7114761" cy="4993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직사각형 4"/>
          <p:cNvSpPr/>
          <p:nvPr/>
        </p:nvSpPr>
        <p:spPr>
          <a:xfrm>
            <a:off x="4993193" y="3167406"/>
            <a:ext cx="1361620" cy="1816732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4" name="직사각형 4"/>
          <p:cNvSpPr/>
          <p:nvPr/>
        </p:nvSpPr>
        <p:spPr>
          <a:xfrm>
            <a:off x="1571622" y="2969443"/>
            <a:ext cx="1366665" cy="2007910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D7AC5C-19A0-48FB-9259-6D05BF387F4D}"/>
              </a:ext>
            </a:extLst>
          </p:cNvPr>
          <p:cNvSpPr txBox="1"/>
          <p:nvPr/>
        </p:nvSpPr>
        <p:spPr>
          <a:xfrm>
            <a:off x="304730" y="216698"/>
            <a:ext cx="706862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ko-KR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6) </a:t>
            </a:r>
            <a:r>
              <a:rPr lang="ko-KR" altLang="en-US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아르바이트</a:t>
            </a:r>
          </a:p>
        </p:txBody>
      </p:sp>
    </p:spTree>
    <p:extLst>
      <p:ext uri="{BB962C8B-B14F-4D97-AF65-F5344CB8AC3E}">
        <p14:creationId xmlns:p14="http://schemas.microsoft.com/office/powerpoint/2010/main" val="23099254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0DD66AC-77E1-4CD1-AA39-5BFD075D2B5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9DAC902-62A2-47F3-9D85-77A03048E48C}"/>
              </a:ext>
            </a:extLst>
          </p:cNvPr>
          <p:cNvSpPr/>
          <p:nvPr/>
        </p:nvSpPr>
        <p:spPr>
          <a:xfrm>
            <a:off x="126715" y="178138"/>
            <a:ext cx="11842677" cy="6616558"/>
          </a:xfrm>
          <a:prstGeom prst="roundRect">
            <a:avLst>
              <a:gd name="adj" fmla="val 44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BD24CA52-2589-4A4E-83F2-C93456F2C09B}"/>
              </a:ext>
            </a:extLst>
          </p:cNvPr>
          <p:cNvCxnSpPr>
            <a:cxnSpLocks/>
          </p:cNvCxnSpPr>
          <p:nvPr/>
        </p:nvCxnSpPr>
        <p:spPr>
          <a:xfrm>
            <a:off x="380144" y="863029"/>
            <a:ext cx="11232650" cy="0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CD7AC5C-19A0-48FB-9259-6D05BF387F4D}"/>
              </a:ext>
            </a:extLst>
          </p:cNvPr>
          <p:cNvSpPr txBox="1"/>
          <p:nvPr/>
        </p:nvSpPr>
        <p:spPr>
          <a:xfrm>
            <a:off x="380144" y="216698"/>
            <a:ext cx="706862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ko-KR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6) </a:t>
            </a:r>
            <a:r>
              <a:rPr lang="ko-KR" altLang="en-US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아르바이트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66E63A43-FFF2-406E-B711-239473D5B73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971" y="238910"/>
            <a:ext cx="640421" cy="306438"/>
          </a:xfrm>
          <a:prstGeom prst="rect">
            <a:avLst/>
          </a:prstGeo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10</a:t>
            </a:fld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637491385"/>
              </p:ext>
            </p:extLst>
          </p:nvPr>
        </p:nvGraphicFramePr>
        <p:xfrm>
          <a:off x="419100" y="1079729"/>
          <a:ext cx="5577693" cy="4144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차트 13"/>
          <p:cNvGraphicFramePr/>
          <p:nvPr>
            <p:extLst>
              <p:ext uri="{D42A27DB-BD31-4B8C-83A1-F6EECF244321}">
                <p14:modId xmlns:p14="http://schemas.microsoft.com/office/powerpoint/2010/main" val="2410104254"/>
              </p:ext>
            </p:extLst>
          </p:nvPr>
        </p:nvGraphicFramePr>
        <p:xfrm>
          <a:off x="6202017" y="1079728"/>
          <a:ext cx="5564257" cy="41441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7" name="직사각형 4"/>
          <p:cNvSpPr/>
          <p:nvPr/>
        </p:nvSpPr>
        <p:spPr>
          <a:xfrm>
            <a:off x="7145333" y="2933323"/>
            <a:ext cx="1046560" cy="1367073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48908 w 1148908"/>
              <a:gd name="connsiteY0" fmla="*/ 0 h 1855586"/>
              <a:gd name="connsiteX1" fmla="*/ 1147467 w 1148908"/>
              <a:gd name="connsiteY1" fmla="*/ 1855586 h 1855586"/>
              <a:gd name="connsiteX2" fmla="*/ 1 w 1148908"/>
              <a:gd name="connsiteY2" fmla="*/ 1849943 h 1855586"/>
              <a:gd name="connsiteX3" fmla="*/ 3555 w 1148908"/>
              <a:gd name="connsiteY3" fmla="*/ 746 h 1855586"/>
              <a:gd name="connsiteX4" fmla="*/ 1148908 w 114890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8908" h="1855586">
                <a:moveTo>
                  <a:pt x="1148908" y="0"/>
                </a:moveTo>
                <a:cubicBezTo>
                  <a:pt x="1145877" y="618529"/>
                  <a:pt x="1150498" y="1237057"/>
                  <a:pt x="1147467" y="1855586"/>
                </a:cubicBezTo>
                <a:lnTo>
                  <a:pt x="1" y="1849943"/>
                </a:lnTo>
                <a:cubicBezTo>
                  <a:pt x="2362" y="1543337"/>
                  <a:pt x="1194" y="307352"/>
                  <a:pt x="3555" y="746"/>
                </a:cubicBezTo>
                <a:lnTo>
                  <a:pt x="1148908" y="0"/>
                </a:lnTo>
                <a:close/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9" name="직사각형 4"/>
          <p:cNvSpPr/>
          <p:nvPr/>
        </p:nvSpPr>
        <p:spPr>
          <a:xfrm>
            <a:off x="9775794" y="2544022"/>
            <a:ext cx="1046178" cy="1702053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1" name="직사각형 4"/>
          <p:cNvSpPr/>
          <p:nvPr/>
        </p:nvSpPr>
        <p:spPr>
          <a:xfrm>
            <a:off x="1331536" y="1786148"/>
            <a:ext cx="1055600" cy="1581742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4" name="직사각형 4"/>
          <p:cNvSpPr/>
          <p:nvPr/>
        </p:nvSpPr>
        <p:spPr>
          <a:xfrm>
            <a:off x="3989890" y="1786147"/>
            <a:ext cx="1088781" cy="1645116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8777" y="5356603"/>
            <a:ext cx="5577692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∙ 아르바이트 여부 중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‘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예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’ 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선택 비율이 높게 나타남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</a:p>
          <a:p>
            <a:endParaRPr lang="en-US" altLang="ko-KR" sz="7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신입생</a:t>
            </a:r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(60.6%)</a:t>
            </a:r>
          </a:p>
          <a:p>
            <a:pPr marL="285750" indent="-285750">
              <a:buFontTx/>
              <a:buChar char="-"/>
            </a:pPr>
            <a:r>
              <a:rPr lang="ko-KR" altLang="en-US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재학생</a:t>
            </a:r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(62.2%)</a:t>
            </a:r>
            <a:endParaRPr lang="ko-KR" altLang="en-US" sz="14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02017" y="5362608"/>
            <a:ext cx="5577692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∙ 아르바이트 이유 중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‘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생활비 마련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’ 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선택이 가장 높게 나타남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</a:p>
          <a:p>
            <a:endParaRPr lang="en-US" altLang="ko-KR" sz="7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신입생과 재학생 모두 생활비 마련</a:t>
            </a:r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</a:t>
            </a:r>
            <a:r>
              <a:rPr lang="ko-KR" altLang="en-US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문화</a:t>
            </a:r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/</a:t>
            </a:r>
            <a:r>
              <a:rPr lang="ko-KR" altLang="en-US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여가생활</a:t>
            </a:r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</a:t>
            </a:r>
            <a:r>
              <a:rPr lang="ko-KR" altLang="en-US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다양한 사회경험 순으로 나타남</a:t>
            </a:r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  <a:endParaRPr lang="ko-KR" altLang="en-US" sz="14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40701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0DD66AC-77E1-4CD1-AA39-5BFD075D2B5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9DAC902-62A2-47F3-9D85-77A03048E48C}"/>
              </a:ext>
            </a:extLst>
          </p:cNvPr>
          <p:cNvSpPr/>
          <p:nvPr/>
        </p:nvSpPr>
        <p:spPr>
          <a:xfrm>
            <a:off x="126715" y="325340"/>
            <a:ext cx="11842677" cy="6616558"/>
          </a:xfrm>
          <a:prstGeom prst="roundRect">
            <a:avLst>
              <a:gd name="adj" fmla="val 44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BD24CA52-2589-4A4E-83F2-C93456F2C09B}"/>
              </a:ext>
            </a:extLst>
          </p:cNvPr>
          <p:cNvCxnSpPr>
            <a:cxnSpLocks/>
          </p:cNvCxnSpPr>
          <p:nvPr/>
        </p:nvCxnSpPr>
        <p:spPr>
          <a:xfrm>
            <a:off x="380144" y="863029"/>
            <a:ext cx="11232650" cy="0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CD7AC5C-19A0-48FB-9259-6D05BF387F4D}"/>
              </a:ext>
            </a:extLst>
          </p:cNvPr>
          <p:cNvSpPr txBox="1"/>
          <p:nvPr/>
        </p:nvSpPr>
        <p:spPr>
          <a:xfrm>
            <a:off x="380144" y="216698"/>
            <a:ext cx="706862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ko-KR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7) </a:t>
            </a:r>
            <a:r>
              <a:rPr lang="ko-KR" altLang="en-US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교육과정 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66E63A43-FFF2-406E-B711-239473D5B73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971" y="238910"/>
            <a:ext cx="640421" cy="306438"/>
          </a:xfrm>
          <a:prstGeom prst="rect">
            <a:avLst/>
          </a:prstGeo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11</a:t>
            </a:fld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1949431850"/>
              </p:ext>
            </p:extLst>
          </p:nvPr>
        </p:nvGraphicFramePr>
        <p:xfrm>
          <a:off x="419100" y="1079728"/>
          <a:ext cx="5577693" cy="43239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차트 13"/>
          <p:cNvGraphicFramePr/>
          <p:nvPr>
            <p:extLst>
              <p:ext uri="{D42A27DB-BD31-4B8C-83A1-F6EECF244321}">
                <p14:modId xmlns:p14="http://schemas.microsoft.com/office/powerpoint/2010/main" val="3667026160"/>
              </p:ext>
            </p:extLst>
          </p:nvPr>
        </p:nvGraphicFramePr>
        <p:xfrm>
          <a:off x="6202017" y="1079728"/>
          <a:ext cx="5564257" cy="43239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직사각형 4"/>
          <p:cNvSpPr/>
          <p:nvPr/>
        </p:nvSpPr>
        <p:spPr>
          <a:xfrm>
            <a:off x="1343544" y="2358570"/>
            <a:ext cx="1050864" cy="1987092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7" name="직사각형 4"/>
          <p:cNvSpPr/>
          <p:nvPr/>
        </p:nvSpPr>
        <p:spPr>
          <a:xfrm>
            <a:off x="3992258" y="2386477"/>
            <a:ext cx="1088415" cy="1959185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9" name="직사각형 4"/>
          <p:cNvSpPr/>
          <p:nvPr/>
        </p:nvSpPr>
        <p:spPr>
          <a:xfrm>
            <a:off x="7122904" y="2480650"/>
            <a:ext cx="1040709" cy="1865012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1" name="직사각형 4"/>
          <p:cNvSpPr/>
          <p:nvPr/>
        </p:nvSpPr>
        <p:spPr>
          <a:xfrm>
            <a:off x="9799973" y="2350265"/>
            <a:ext cx="1003146" cy="1995397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5520" y="5487622"/>
            <a:ext cx="557769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∙ 전공 만족도의 만족 비율이 높게 나타남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</a:p>
          <a:p>
            <a:endParaRPr lang="en-US" altLang="ko-KR" sz="5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신입생</a:t>
            </a:r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(75.6%)</a:t>
            </a:r>
          </a:p>
          <a:p>
            <a:pPr marL="285750" indent="-285750">
              <a:buFontTx/>
              <a:buChar char="-"/>
            </a:pPr>
            <a:r>
              <a:rPr lang="ko-KR" altLang="en-US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재학생</a:t>
            </a:r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(78.3%)</a:t>
            </a:r>
            <a:endParaRPr lang="ko-KR" altLang="en-US" sz="14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02017" y="5594902"/>
            <a:ext cx="557769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∙ 전공 수업 만족도의 만족 비율이 높게 나타남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</a:p>
          <a:p>
            <a:endParaRPr lang="en-US" altLang="ko-KR" sz="5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신입생</a:t>
            </a:r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(71.4%)</a:t>
            </a:r>
          </a:p>
          <a:p>
            <a:pPr marL="285750" indent="-285750">
              <a:buFontTx/>
              <a:buChar char="-"/>
            </a:pPr>
            <a:r>
              <a:rPr lang="ko-KR" altLang="en-US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재학생</a:t>
            </a:r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(75.4%)</a:t>
            </a:r>
            <a:endParaRPr lang="ko-KR" altLang="en-US" sz="14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09300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0DD66AC-77E1-4CD1-AA39-5BFD075D2B5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9DAC902-62A2-47F3-9D85-77A03048E48C}"/>
              </a:ext>
            </a:extLst>
          </p:cNvPr>
          <p:cNvSpPr/>
          <p:nvPr/>
        </p:nvSpPr>
        <p:spPr>
          <a:xfrm>
            <a:off x="126715" y="216698"/>
            <a:ext cx="11842677" cy="6616558"/>
          </a:xfrm>
          <a:prstGeom prst="roundRect">
            <a:avLst>
              <a:gd name="adj" fmla="val 44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BD24CA52-2589-4A4E-83F2-C93456F2C09B}"/>
              </a:ext>
            </a:extLst>
          </p:cNvPr>
          <p:cNvCxnSpPr>
            <a:cxnSpLocks/>
          </p:cNvCxnSpPr>
          <p:nvPr/>
        </p:nvCxnSpPr>
        <p:spPr>
          <a:xfrm>
            <a:off x="380144" y="863029"/>
            <a:ext cx="11232650" cy="0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CD7AC5C-19A0-48FB-9259-6D05BF387F4D}"/>
              </a:ext>
            </a:extLst>
          </p:cNvPr>
          <p:cNvSpPr txBox="1"/>
          <p:nvPr/>
        </p:nvSpPr>
        <p:spPr>
          <a:xfrm>
            <a:off x="380144" y="216698"/>
            <a:ext cx="706862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ko-KR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7) </a:t>
            </a:r>
            <a:r>
              <a:rPr lang="ko-KR" altLang="en-US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교육과정 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66E63A43-FFF2-406E-B711-239473D5B73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971" y="238910"/>
            <a:ext cx="640421" cy="306438"/>
          </a:xfrm>
          <a:prstGeom prst="rect">
            <a:avLst/>
          </a:prstGeo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12</a:t>
            </a:fld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2143976335"/>
              </p:ext>
            </p:extLst>
          </p:nvPr>
        </p:nvGraphicFramePr>
        <p:xfrm>
          <a:off x="419100" y="1079728"/>
          <a:ext cx="5577693" cy="4000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차트 13"/>
          <p:cNvGraphicFramePr/>
          <p:nvPr>
            <p:extLst>
              <p:ext uri="{D42A27DB-BD31-4B8C-83A1-F6EECF244321}">
                <p14:modId xmlns:p14="http://schemas.microsoft.com/office/powerpoint/2010/main" val="2724257632"/>
              </p:ext>
            </p:extLst>
          </p:nvPr>
        </p:nvGraphicFramePr>
        <p:xfrm>
          <a:off x="6202017" y="1079728"/>
          <a:ext cx="5564257" cy="4000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직사각형 4"/>
          <p:cNvSpPr/>
          <p:nvPr/>
        </p:nvSpPr>
        <p:spPr>
          <a:xfrm>
            <a:off x="1338838" y="2477531"/>
            <a:ext cx="1050864" cy="1542215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7" name="직사각형 4"/>
          <p:cNvSpPr/>
          <p:nvPr/>
        </p:nvSpPr>
        <p:spPr>
          <a:xfrm>
            <a:off x="3983205" y="2516501"/>
            <a:ext cx="1088415" cy="1503245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9" name="직사각형 4"/>
          <p:cNvSpPr/>
          <p:nvPr/>
        </p:nvSpPr>
        <p:spPr>
          <a:xfrm>
            <a:off x="7131959" y="2451625"/>
            <a:ext cx="1040709" cy="1006799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1" name="직사각형 4"/>
          <p:cNvSpPr/>
          <p:nvPr/>
        </p:nvSpPr>
        <p:spPr>
          <a:xfrm>
            <a:off x="9775222" y="2561766"/>
            <a:ext cx="1046376" cy="932877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5520" y="5216955"/>
            <a:ext cx="5577692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∙ 교양 수업 만족도의 만족 비율이 높게 나타남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</a:p>
          <a:p>
            <a:endParaRPr lang="en-US" altLang="ko-KR" sz="7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신입생</a:t>
            </a:r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(66.8%)</a:t>
            </a:r>
          </a:p>
          <a:p>
            <a:pPr marL="285750" indent="-285750">
              <a:buFontTx/>
              <a:buChar char="-"/>
            </a:pPr>
            <a:r>
              <a:rPr lang="ko-KR" altLang="en-US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재학생</a:t>
            </a:r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(64.5%)</a:t>
            </a:r>
            <a:endParaRPr lang="ko-KR" altLang="en-US" sz="14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02017" y="5216955"/>
            <a:ext cx="5577692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∙ 교과 선택 시 고려사항 중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‘ 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학문적 호기심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‘ 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비율이 가장</a:t>
            </a:r>
            <a:endParaRPr lang="en-US" altLang="ko-KR" sz="16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  <a:p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 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높게 나타남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</a:p>
          <a:p>
            <a:endParaRPr lang="en-US" altLang="ko-KR" sz="5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신입생 </a:t>
            </a:r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: </a:t>
            </a:r>
            <a:r>
              <a:rPr lang="ko-KR" altLang="en-US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학문적 호기심</a:t>
            </a:r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</a:t>
            </a:r>
            <a:r>
              <a:rPr lang="ko-KR" altLang="en-US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교수에 대한 평판</a:t>
            </a:r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</a:t>
            </a:r>
            <a:r>
              <a:rPr lang="ko-KR" altLang="en-US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진로와 연관성 </a:t>
            </a:r>
            <a:endParaRPr lang="en-US" altLang="ko-KR" sz="14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  <a:p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                     </a:t>
            </a:r>
            <a:r>
              <a:rPr lang="ko-KR" altLang="en-US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순으로 나타남</a:t>
            </a:r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 재학생 </a:t>
            </a:r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: </a:t>
            </a:r>
            <a:r>
              <a:rPr lang="ko-KR" altLang="en-US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학문적 호기심</a:t>
            </a:r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</a:t>
            </a:r>
            <a:r>
              <a:rPr lang="ko-KR" altLang="en-US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진로와의 관련성</a:t>
            </a:r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</a:t>
            </a:r>
            <a:r>
              <a:rPr lang="ko-KR" altLang="en-US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교수에 대한 평판</a:t>
            </a:r>
            <a:endParaRPr lang="en-US" altLang="ko-KR" sz="14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  <a:p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                     </a:t>
            </a:r>
            <a:r>
              <a:rPr lang="ko-KR" altLang="en-US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순으로 나타남</a:t>
            </a:r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  <a:endParaRPr lang="ko-KR" altLang="en-US" sz="14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27796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0DD66AC-77E1-4CD1-AA39-5BFD075D2B5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9DAC902-62A2-47F3-9D85-77A03048E48C}"/>
              </a:ext>
            </a:extLst>
          </p:cNvPr>
          <p:cNvSpPr/>
          <p:nvPr/>
        </p:nvSpPr>
        <p:spPr>
          <a:xfrm>
            <a:off x="174661" y="120721"/>
            <a:ext cx="11842677" cy="6616558"/>
          </a:xfrm>
          <a:prstGeom prst="roundRect">
            <a:avLst>
              <a:gd name="adj" fmla="val 44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BD24CA52-2589-4A4E-83F2-C93456F2C09B}"/>
              </a:ext>
            </a:extLst>
          </p:cNvPr>
          <p:cNvCxnSpPr>
            <a:cxnSpLocks/>
          </p:cNvCxnSpPr>
          <p:nvPr/>
        </p:nvCxnSpPr>
        <p:spPr>
          <a:xfrm>
            <a:off x="380144" y="863029"/>
            <a:ext cx="11232650" cy="0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CD7AC5C-19A0-48FB-9259-6D05BF387F4D}"/>
              </a:ext>
            </a:extLst>
          </p:cNvPr>
          <p:cNvSpPr txBox="1"/>
          <p:nvPr/>
        </p:nvSpPr>
        <p:spPr>
          <a:xfrm>
            <a:off x="380144" y="216698"/>
            <a:ext cx="706862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ko-KR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7) </a:t>
            </a:r>
            <a:r>
              <a:rPr lang="ko-KR" altLang="en-US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교육과정 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66E63A43-FFF2-406E-B711-239473D5B73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971" y="238910"/>
            <a:ext cx="640421" cy="306438"/>
          </a:xfrm>
          <a:prstGeom prst="rect">
            <a:avLst/>
          </a:prstGeo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13</a:t>
            </a:fld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graphicFrame>
        <p:nvGraphicFramePr>
          <p:cNvPr id="14" name="차트 13"/>
          <p:cNvGraphicFramePr/>
          <p:nvPr>
            <p:extLst>
              <p:ext uri="{D42A27DB-BD31-4B8C-83A1-F6EECF244321}">
                <p14:modId xmlns:p14="http://schemas.microsoft.com/office/powerpoint/2010/main" val="3549615262"/>
              </p:ext>
            </p:extLst>
          </p:nvPr>
        </p:nvGraphicFramePr>
        <p:xfrm>
          <a:off x="6151846" y="1021259"/>
          <a:ext cx="5564257" cy="4210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직사각형 4"/>
          <p:cNvSpPr/>
          <p:nvPr/>
        </p:nvSpPr>
        <p:spPr>
          <a:xfrm>
            <a:off x="7084136" y="2143991"/>
            <a:ext cx="1040709" cy="2020603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1" name="직사각형 4"/>
          <p:cNvSpPr/>
          <p:nvPr/>
        </p:nvSpPr>
        <p:spPr>
          <a:xfrm>
            <a:off x="9745652" y="2125885"/>
            <a:ext cx="1027972" cy="2038709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49663" y="5343115"/>
            <a:ext cx="55776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∙ 교수 면담 횟수는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‘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전혀 하지 않음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’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비율이 높게 나타남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</a:p>
          <a:p>
            <a:endParaRPr lang="en-US" altLang="ko-KR" sz="4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  <a:p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 -  </a:t>
            </a:r>
            <a:r>
              <a:rPr lang="ko-KR" altLang="en-US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신입생</a:t>
            </a:r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(40.5%)</a:t>
            </a:r>
          </a:p>
          <a:p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 -  </a:t>
            </a:r>
            <a:r>
              <a:rPr lang="ko-KR" altLang="en-US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재학생</a:t>
            </a:r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(42.2%)</a:t>
            </a:r>
            <a:endParaRPr lang="ko-KR" altLang="en-US" sz="14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  <a:p>
            <a:endParaRPr lang="en-US" altLang="ko-KR" sz="16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  <a:p>
            <a:endParaRPr lang="en-US" altLang="ko-KR" sz="16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graphicFrame>
        <p:nvGraphicFramePr>
          <p:cNvPr id="18" name="차트 17"/>
          <p:cNvGraphicFramePr/>
          <p:nvPr>
            <p:extLst>
              <p:ext uri="{D42A27DB-BD31-4B8C-83A1-F6EECF244321}">
                <p14:modId xmlns:p14="http://schemas.microsoft.com/office/powerpoint/2010/main" val="2298754639"/>
              </p:ext>
            </p:extLst>
          </p:nvPr>
        </p:nvGraphicFramePr>
        <p:xfrm>
          <a:off x="412928" y="1021259"/>
          <a:ext cx="5564257" cy="4212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0" name="직사각형 4"/>
          <p:cNvSpPr/>
          <p:nvPr/>
        </p:nvSpPr>
        <p:spPr>
          <a:xfrm>
            <a:off x="1339772" y="1658781"/>
            <a:ext cx="1067418" cy="1138740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2" name="직사각형 4"/>
          <p:cNvSpPr/>
          <p:nvPr/>
        </p:nvSpPr>
        <p:spPr>
          <a:xfrm>
            <a:off x="3998284" y="1685940"/>
            <a:ext cx="1036948" cy="1138740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02016" y="5343114"/>
            <a:ext cx="557769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∙ 교수 면담 만족도의 만족 비율이 높게 나타남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</a:p>
          <a:p>
            <a:endParaRPr lang="en-US" altLang="ko-KR" sz="5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  <a:p>
            <a:endParaRPr lang="en-US" altLang="ko-KR" sz="3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  <a:p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-     </a:t>
            </a:r>
            <a:r>
              <a:rPr lang="ko-KR" altLang="en-US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신입생</a:t>
            </a:r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(80.8%)</a:t>
            </a:r>
          </a:p>
          <a:p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-     </a:t>
            </a:r>
            <a:r>
              <a:rPr lang="ko-KR" altLang="en-US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재학생</a:t>
            </a:r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(81.7%)</a:t>
            </a:r>
            <a:endParaRPr lang="ko-KR" altLang="en-US" sz="14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09541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0DD66AC-77E1-4CD1-AA39-5BFD075D2B5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9DAC902-62A2-47F3-9D85-77A03048E48C}"/>
              </a:ext>
            </a:extLst>
          </p:cNvPr>
          <p:cNvSpPr/>
          <p:nvPr/>
        </p:nvSpPr>
        <p:spPr>
          <a:xfrm>
            <a:off x="174661" y="120721"/>
            <a:ext cx="11842677" cy="6616558"/>
          </a:xfrm>
          <a:prstGeom prst="roundRect">
            <a:avLst>
              <a:gd name="adj" fmla="val 44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BD24CA52-2589-4A4E-83F2-C93456F2C09B}"/>
              </a:ext>
            </a:extLst>
          </p:cNvPr>
          <p:cNvCxnSpPr>
            <a:cxnSpLocks/>
          </p:cNvCxnSpPr>
          <p:nvPr/>
        </p:nvCxnSpPr>
        <p:spPr>
          <a:xfrm>
            <a:off x="380144" y="863029"/>
            <a:ext cx="11232650" cy="0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CD7AC5C-19A0-48FB-9259-6D05BF387F4D}"/>
              </a:ext>
            </a:extLst>
          </p:cNvPr>
          <p:cNvSpPr txBox="1"/>
          <p:nvPr/>
        </p:nvSpPr>
        <p:spPr>
          <a:xfrm>
            <a:off x="380144" y="216698"/>
            <a:ext cx="787635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B5E79"/>
                </a:solidFill>
                <a:effectLst/>
                <a:uLnTx/>
                <a:uFillTx/>
                <a:latin typeface="한림체 Regular" panose="020B0503000000000000" pitchFamily="50" charset="-127"/>
                <a:ea typeface="한림체 Regular" panose="020B0503000000000000" pitchFamily="50" charset="-127"/>
              </a:rPr>
              <a:t>Hallym</a:t>
            </a:r>
            <a:r>
              <a:rPr kumimoji="0" lang="ko-KR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B5E79"/>
                </a:solidFill>
                <a:effectLst/>
                <a:uLnTx/>
                <a:uFillTx/>
                <a:latin typeface="한림체 Regular" panose="020B0503000000000000" pitchFamily="50" charset="-127"/>
                <a:ea typeface="한림체 Regular" panose="020B0503000000000000" pitchFamily="50" charset="-127"/>
              </a:rPr>
              <a:t> </a:t>
            </a:r>
            <a:r>
              <a:rPr lang="en-US" altLang="ko-KR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Census </a:t>
            </a:r>
            <a:r>
              <a:rPr lang="ko-KR" altLang="en-US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개요</a:t>
            </a:r>
            <a:r>
              <a:rPr lang="en-US" altLang="ko-KR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(2017~2022)</a:t>
            </a:r>
            <a:endParaRPr kumimoji="0" lang="ko-KR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4B5E79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66E63A43-FFF2-406E-B711-239473D5B73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971" y="238910"/>
            <a:ext cx="640421" cy="306438"/>
          </a:xfrm>
          <a:prstGeom prst="rect">
            <a:avLst/>
          </a:prstGeom>
        </p:spPr>
      </p:pic>
      <p:graphicFrame>
        <p:nvGraphicFramePr>
          <p:cNvPr id="10" name="내용 개체 틀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3702354"/>
              </p:ext>
            </p:extLst>
          </p:nvPr>
        </p:nvGraphicFramePr>
        <p:xfrm>
          <a:off x="419099" y="959006"/>
          <a:ext cx="11141322" cy="5439563"/>
        </p:xfrm>
        <a:graphic>
          <a:graphicData uri="http://schemas.openxmlformats.org/drawingml/2006/table">
            <a:tbl>
              <a:tblPr firstCol="1"/>
              <a:tblGrid>
                <a:gridCol w="10941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7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5548">
                  <a:extLst>
                    <a:ext uri="{9D8B030D-6E8A-4147-A177-3AD203B41FA5}">
                      <a16:colId xmlns:a16="http://schemas.microsoft.com/office/drawing/2014/main" val="193812381"/>
                    </a:ext>
                  </a:extLst>
                </a:gridCol>
                <a:gridCol w="1611517">
                  <a:extLst>
                    <a:ext uri="{9D8B030D-6E8A-4147-A177-3AD203B41FA5}">
                      <a16:colId xmlns:a16="http://schemas.microsoft.com/office/drawing/2014/main" val="21712077"/>
                    </a:ext>
                  </a:extLst>
                </a:gridCol>
                <a:gridCol w="1692143">
                  <a:extLst>
                    <a:ext uri="{9D8B030D-6E8A-4147-A177-3AD203B41FA5}">
                      <a16:colId xmlns:a16="http://schemas.microsoft.com/office/drawing/2014/main" val="3300636455"/>
                    </a:ext>
                  </a:extLst>
                </a:gridCol>
                <a:gridCol w="1593410">
                  <a:extLst>
                    <a:ext uri="{9D8B030D-6E8A-4147-A177-3AD203B41FA5}">
                      <a16:colId xmlns:a16="http://schemas.microsoft.com/office/drawing/2014/main" val="1957889228"/>
                    </a:ext>
                  </a:extLst>
                </a:gridCol>
                <a:gridCol w="1557197">
                  <a:extLst>
                    <a:ext uri="{9D8B030D-6E8A-4147-A177-3AD203B41FA5}">
                      <a16:colId xmlns:a16="http://schemas.microsoft.com/office/drawing/2014/main" val="3682307676"/>
                    </a:ext>
                  </a:extLst>
                </a:gridCol>
              </a:tblGrid>
              <a:tr h="35295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r>
                        <a:rPr lang="ko-KR" altLang="en-US" sz="1600" dirty="0" err="1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조사연도</a:t>
                      </a:r>
                      <a:endParaRPr lang="ko-KR" altLang="en-US" sz="1600" dirty="0">
                        <a:latin typeface="한림체 Regular" panose="020B0503000000000000" pitchFamily="50" charset="-127"/>
                        <a:ea typeface="한림체 Regular" panose="020B0503000000000000" pitchFamily="50" charset="-127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2017</a:t>
                      </a:r>
                      <a:endParaRPr lang="ko-KR" altLang="en-US" sz="1400" dirty="0">
                        <a:latin typeface="한림체 Regular" panose="020B0503000000000000" pitchFamily="50" charset="-127"/>
                        <a:ea typeface="한림체 Regular" panose="020B0503000000000000" pitchFamily="50" charset="-127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2018</a:t>
                      </a:r>
                      <a:endParaRPr lang="ko-KR" altLang="en-US" sz="1400" dirty="0">
                        <a:latin typeface="한림체 Regular" panose="020B0503000000000000" pitchFamily="50" charset="-127"/>
                        <a:ea typeface="한림체 Regular" panose="020B0503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2019</a:t>
                      </a:r>
                      <a:endParaRPr lang="ko-KR" altLang="en-US" sz="1400" dirty="0">
                        <a:latin typeface="한림체 Regular" panose="020B0503000000000000" pitchFamily="50" charset="-127"/>
                        <a:ea typeface="한림체 Regular" panose="020B0503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2020</a:t>
                      </a:r>
                      <a:endParaRPr lang="ko-KR" altLang="en-US" sz="1400" dirty="0">
                        <a:latin typeface="한림체 Regular" panose="020B0503000000000000" pitchFamily="50" charset="-127"/>
                        <a:ea typeface="한림체 Regular" panose="020B0503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2021</a:t>
                      </a:r>
                      <a:endParaRPr lang="ko-KR" altLang="en-US" sz="1400" dirty="0"/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/>
                        <a:t>2022</a:t>
                      </a:r>
                      <a:endParaRPr lang="ko-KR" altLang="en-US" sz="1400" dirty="0"/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8736455"/>
                  </a:ext>
                </a:extLst>
              </a:tr>
              <a:tr h="558841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r>
                        <a:rPr lang="ko-KR" altLang="en-US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조사기간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한림고딕체 Regular" panose="020B0503000000000000" pitchFamily="50" charset="-127"/>
                          <a:ea typeface="한림고딕체 Regular" panose="020B0503000000000000" pitchFamily="50" charset="-127"/>
                        </a:rPr>
                        <a:t>2017. 5. 1 ~ 6. 30</a:t>
                      </a:r>
                      <a:endParaRPr lang="ko-KR" altLang="en-US" sz="1200" dirty="0">
                        <a:latin typeface="한림고딕체 Regular" panose="020B0503000000000000" pitchFamily="50" charset="-127"/>
                        <a:ea typeface="한림고딕체 Regular" panose="020B0503000000000000" pitchFamily="50" charset="-127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한림고딕체 Regular" panose="020B0503000000000000" pitchFamily="50" charset="-127"/>
                          <a:ea typeface="한림고딕체 Regular" panose="020B0503000000000000" pitchFamily="50" charset="-127"/>
                        </a:rPr>
                        <a:t>2018. 5. 14 ~ 6. 4</a:t>
                      </a:r>
                      <a:endParaRPr lang="ko-KR" altLang="en-US" sz="1200" dirty="0">
                        <a:latin typeface="한림고딕체 Regular" panose="020B0503000000000000" pitchFamily="50" charset="-127"/>
                        <a:ea typeface="한림고딕체 Regular" panose="020B0503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한림고딕체 Regular" panose="020B0503000000000000" pitchFamily="50" charset="-127"/>
                          <a:ea typeface="한림고딕체 Regular" panose="020B0503000000000000" pitchFamily="50" charset="-127"/>
                        </a:rPr>
                        <a:t>2019. 5. 13 ~ 5. 29</a:t>
                      </a:r>
                      <a:endParaRPr lang="ko-KR" altLang="en-US" sz="1200" dirty="0">
                        <a:latin typeface="한림고딕체 Regular" panose="020B0503000000000000" pitchFamily="50" charset="-127"/>
                        <a:ea typeface="한림고딕체 Regular" panose="020B0503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한림고딕체 Regular" panose="020B0503000000000000" pitchFamily="50" charset="-127"/>
                          <a:ea typeface="한림고딕체 Regular" panose="020B0503000000000000" pitchFamily="50" charset="-127"/>
                        </a:rPr>
                        <a:t>2020. 11. 2 ~ 11. 18</a:t>
                      </a:r>
                      <a:endParaRPr lang="ko-KR" altLang="en-US" sz="1200" dirty="0">
                        <a:latin typeface="한림고딕체 Regular" panose="020B0503000000000000" pitchFamily="50" charset="-127"/>
                        <a:ea typeface="한림고딕체 Regular" panose="020B0503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한림고딕체 Regular" panose="020B0503000000000000" pitchFamily="50" charset="-127"/>
                          <a:ea typeface="한림고딕체 Regular" panose="020B0503000000000000" pitchFamily="50" charset="-127"/>
                        </a:rPr>
                        <a:t>2021. 11. 1 ~ 12. 8</a:t>
                      </a:r>
                      <a:endParaRPr lang="ko-KR" altLang="en-US" sz="1200" dirty="0">
                        <a:latin typeface="한림고딕체 Regular" panose="020B0503000000000000" pitchFamily="50" charset="-127"/>
                        <a:ea typeface="한림고딕체 Regular" panose="020B0503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한림고딕체 Regular" panose="020B0503000000000000" pitchFamily="50" charset="-127"/>
                          <a:ea typeface="한림고딕체 Regular" panose="020B0503000000000000" pitchFamily="50" charset="-127"/>
                        </a:rPr>
                        <a:t>2022. 11. 1~12. 9</a:t>
                      </a:r>
                      <a:endParaRPr lang="ko-KR" altLang="en-US" sz="1200" dirty="0">
                        <a:latin typeface="한림고딕체 Regular" panose="020B0503000000000000" pitchFamily="50" charset="-127"/>
                        <a:ea typeface="한림고딕체 Regular" panose="020B0503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54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조사방법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Online Survey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 gridSpan="5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460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조사대상</a:t>
                      </a:r>
                      <a:endParaRPr lang="en-US" altLang="ko-KR" sz="1600" dirty="0">
                        <a:latin typeface="한림체 Regular" panose="020B0503000000000000" pitchFamily="50" charset="-127"/>
                        <a:ea typeface="한림체 Regular" panose="020B0503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및 응답률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재학생 </a:t>
                      </a:r>
                      <a:r>
                        <a:rPr lang="en-US" altLang="ko-KR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8,037</a:t>
                      </a:r>
                      <a:r>
                        <a:rPr lang="ko-KR" altLang="en-US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명 중</a:t>
                      </a:r>
                      <a:br>
                        <a:rPr lang="en-US" altLang="ko-KR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</a:br>
                      <a:r>
                        <a:rPr lang="ko-KR" altLang="en-US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응답자 </a:t>
                      </a:r>
                      <a:r>
                        <a:rPr lang="en-US" altLang="ko-KR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7,541</a:t>
                      </a:r>
                      <a:r>
                        <a:rPr lang="ko-KR" altLang="en-US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명</a:t>
                      </a:r>
                      <a:r>
                        <a:rPr lang="en-US" altLang="ko-KR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(93.8%)</a:t>
                      </a:r>
                      <a:endParaRPr lang="ko-KR" altLang="en-US" sz="1100" b="1" dirty="0">
                        <a:solidFill>
                          <a:srgbClr val="FF0000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재학생 </a:t>
                      </a:r>
                      <a:r>
                        <a:rPr lang="en-US" altLang="ko-KR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7,811</a:t>
                      </a:r>
                      <a:r>
                        <a:rPr lang="ko-KR" altLang="en-US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명 중</a:t>
                      </a:r>
                      <a:br>
                        <a:rPr lang="en-US" altLang="ko-KR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</a:br>
                      <a:r>
                        <a:rPr lang="ko-KR" altLang="en-US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응답자 </a:t>
                      </a:r>
                      <a:r>
                        <a:rPr lang="en-US" altLang="ko-KR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7,406</a:t>
                      </a:r>
                      <a:r>
                        <a:rPr lang="ko-KR" altLang="en-US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명</a:t>
                      </a:r>
                      <a:r>
                        <a:rPr lang="en-US" altLang="ko-KR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(94.8%)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재학생 </a:t>
                      </a:r>
                      <a:r>
                        <a:rPr lang="en-US" altLang="ko-KR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8,032</a:t>
                      </a:r>
                      <a:r>
                        <a:rPr lang="ko-KR" altLang="en-US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명 중</a:t>
                      </a:r>
                      <a:br>
                        <a:rPr lang="en-US" altLang="ko-KR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</a:br>
                      <a:r>
                        <a:rPr lang="ko-KR" altLang="en-US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응답자 </a:t>
                      </a:r>
                      <a:r>
                        <a:rPr lang="en-US" altLang="ko-KR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7,616</a:t>
                      </a:r>
                      <a:r>
                        <a:rPr lang="ko-KR" altLang="en-US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명</a:t>
                      </a:r>
                      <a:r>
                        <a:rPr lang="en-US" altLang="ko-KR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(94.8%)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재학생 </a:t>
                      </a:r>
                      <a:r>
                        <a:rPr lang="en-US" altLang="ko-KR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7,284</a:t>
                      </a:r>
                      <a:r>
                        <a:rPr lang="ko-KR" altLang="en-US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명 중</a:t>
                      </a:r>
                      <a:endParaRPr lang="en-US" altLang="ko-KR" sz="1100" dirty="0">
                        <a:latin typeface="한림체 Regular" panose="020B0503000000000000" pitchFamily="50" charset="-127"/>
                        <a:ea typeface="한림체 Regular" panose="020B0503000000000000" pitchFamily="50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응답자 </a:t>
                      </a:r>
                      <a:r>
                        <a:rPr lang="en-US" altLang="ko-KR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7,026</a:t>
                      </a:r>
                      <a:r>
                        <a:rPr lang="ko-KR" altLang="en-US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명</a:t>
                      </a:r>
                      <a:r>
                        <a:rPr lang="en-US" altLang="ko-KR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(96.5%)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재학생 </a:t>
                      </a:r>
                      <a:r>
                        <a:rPr lang="en-US" altLang="ko-KR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7,244</a:t>
                      </a:r>
                      <a:r>
                        <a:rPr lang="ko-KR" altLang="en-US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명 중</a:t>
                      </a:r>
                      <a:endParaRPr lang="en-US" altLang="ko-KR" sz="1100" dirty="0">
                        <a:latin typeface="한림체 Regular" panose="020B0503000000000000" pitchFamily="50" charset="-127"/>
                        <a:ea typeface="한림체 Regular" panose="020B0503000000000000" pitchFamily="50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응답자 </a:t>
                      </a:r>
                      <a:r>
                        <a:rPr lang="en-US" altLang="ko-KR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6,334</a:t>
                      </a:r>
                      <a:r>
                        <a:rPr lang="ko-KR" altLang="en-US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명</a:t>
                      </a:r>
                      <a:r>
                        <a:rPr lang="en-US" altLang="ko-KR" sz="11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(87.4%)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50" dirty="0">
                        <a:latin typeface="한림체 Regular" panose="020B0503000000000000" pitchFamily="50" charset="-127"/>
                        <a:ea typeface="한림체 Regular" panose="020B0503000000000000" pitchFamily="50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재학생 </a:t>
                      </a:r>
                      <a:r>
                        <a:rPr lang="en-US" altLang="ko-KR" sz="105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7,244</a:t>
                      </a:r>
                      <a:r>
                        <a:rPr lang="ko-KR" altLang="en-US" sz="105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명 중</a:t>
                      </a:r>
                      <a:endParaRPr lang="en-US" altLang="ko-KR" sz="1050" dirty="0">
                        <a:latin typeface="한림체 Regular" panose="020B0503000000000000" pitchFamily="50" charset="-127"/>
                        <a:ea typeface="한림체 Regular" panose="020B0503000000000000" pitchFamily="50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응답자 </a:t>
                      </a:r>
                      <a:r>
                        <a:rPr lang="en-US" altLang="ko-KR" sz="105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5,237</a:t>
                      </a:r>
                      <a:r>
                        <a:rPr lang="ko-KR" altLang="en-US" sz="105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명</a:t>
                      </a:r>
                      <a:r>
                        <a:rPr lang="en-US" altLang="ko-KR" sz="105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(73.9%)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한림체 Regular" panose="020B0503000000000000" pitchFamily="50" charset="-127"/>
                        <a:ea typeface="한림체 Regular" panose="020B0503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741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조사영역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신입생</a:t>
                      </a:r>
                      <a:r>
                        <a:rPr lang="en-US" altLang="ko-KR" sz="105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(43</a:t>
                      </a:r>
                      <a:r>
                        <a:rPr lang="ko-KR" altLang="en-US" sz="105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문항</a:t>
                      </a:r>
                      <a:r>
                        <a:rPr lang="en-US" altLang="ko-KR" sz="105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),</a:t>
                      </a:r>
                      <a:r>
                        <a:rPr lang="en-US" altLang="ko-KR" sz="1050" b="1" kern="1200" baseline="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050" b="1" kern="1200" baseline="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재</a:t>
                      </a:r>
                      <a:r>
                        <a:rPr lang="ko-KR" altLang="en-US" sz="105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학생</a:t>
                      </a:r>
                      <a:r>
                        <a:rPr lang="en-US" altLang="ko-KR" sz="105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(50</a:t>
                      </a:r>
                      <a:r>
                        <a:rPr lang="ko-KR" altLang="en-US" sz="105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문항</a:t>
                      </a:r>
                      <a:r>
                        <a:rPr lang="en-US" altLang="ko-KR" sz="105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)</a:t>
                      </a:r>
                      <a:endParaRPr lang="ko-KR" altLang="en-US" sz="1050" b="1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 - 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일반사항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 - 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교육과정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 - 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대학생활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 - 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취업 및 진로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0" marR="0" lvl="0" indent="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 - 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체력단련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0" marR="0" lvl="0" indent="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 - 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거주 및 통학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0" marR="0" lvl="0" indent="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 - 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장학금 및 아르바이트</a:t>
                      </a:r>
                      <a:endParaRPr lang="en-US" altLang="ko-KR" sz="1050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</a:txBody>
                  <a:tcPr marL="0" marR="0" marT="0" marB="0" anchor="ctr" anchorCtr="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신입생</a:t>
                      </a:r>
                      <a:r>
                        <a:rPr lang="en-US" altLang="ko-KR" sz="105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(46</a:t>
                      </a:r>
                      <a:r>
                        <a:rPr lang="ko-KR" altLang="en-US" sz="105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문항</a:t>
                      </a:r>
                      <a:r>
                        <a:rPr lang="en-US" altLang="ko-KR" sz="105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), </a:t>
                      </a:r>
                      <a:r>
                        <a:rPr lang="ko-KR" altLang="en-US" sz="105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재학생</a:t>
                      </a:r>
                      <a:r>
                        <a:rPr lang="en-US" altLang="ko-KR" sz="105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(54</a:t>
                      </a:r>
                      <a:r>
                        <a:rPr lang="ko-KR" altLang="en-US" sz="105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문항</a:t>
                      </a:r>
                      <a:r>
                        <a:rPr lang="en-US" altLang="ko-KR" sz="105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kern="1200" baseline="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O 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추가 문항</a:t>
                      </a:r>
                      <a:endParaRPr lang="en-US" altLang="ko-KR" sz="1000" b="1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소속변경자율화 만족도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복수전공제도 만족도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재학생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한림대 자부심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000" kern="1200" baseline="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한림대 자랑거리</a:t>
                      </a:r>
                      <a:endParaRPr lang="en-US" altLang="ko-KR" sz="1000" kern="1200" baseline="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baseline="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000" kern="1200" baseline="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학사제도 본교선택영향</a:t>
                      </a:r>
                      <a:r>
                        <a:rPr lang="en-US" altLang="ko-KR" sz="1000" kern="1200" baseline="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000" kern="1200" baseline="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신입생</a:t>
                      </a:r>
                      <a:r>
                        <a:rPr lang="en-US" altLang="ko-KR" sz="1000" kern="1200" baseline="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en-US" altLang="ko-KR" sz="1000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en-US" altLang="ko-KR" sz="1000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en-US" altLang="ko-KR" sz="1050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신입생</a:t>
                      </a:r>
                      <a:r>
                        <a:rPr lang="en-US" altLang="ko-KR" sz="105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(55</a:t>
                      </a:r>
                      <a:r>
                        <a:rPr lang="ko-KR" altLang="en-US" sz="105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문항</a:t>
                      </a:r>
                      <a:r>
                        <a:rPr lang="en-US" altLang="ko-KR" sz="105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), </a:t>
                      </a:r>
                      <a:r>
                        <a:rPr lang="ko-KR" altLang="en-US" sz="105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재학생</a:t>
                      </a:r>
                      <a:r>
                        <a:rPr lang="en-US" altLang="ko-KR" sz="105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(64</a:t>
                      </a:r>
                      <a:r>
                        <a:rPr lang="ko-KR" altLang="en-US" sz="105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문항</a:t>
                      </a:r>
                      <a:r>
                        <a:rPr lang="en-US" altLang="ko-KR" sz="105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kern="1200" baseline="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O 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추가 문항</a:t>
                      </a:r>
                      <a:endParaRPr lang="en-US" altLang="ko-KR" sz="1000" b="1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일반사항 재학생 문항을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  공통 문항으로 전환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교육과정 신입생 문항을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  공통 문항으로 전환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온라인 강의 관련 문항 추가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50" b="1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신입생</a:t>
                      </a:r>
                      <a:r>
                        <a:rPr lang="en-US" altLang="ko-KR" sz="105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(60</a:t>
                      </a:r>
                      <a:r>
                        <a:rPr lang="ko-KR" altLang="en-US" sz="105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문항</a:t>
                      </a:r>
                      <a:r>
                        <a:rPr lang="en-US" altLang="ko-KR" sz="105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), </a:t>
                      </a:r>
                      <a:r>
                        <a:rPr lang="ko-KR" altLang="en-US" sz="105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재학생</a:t>
                      </a:r>
                      <a:r>
                        <a:rPr lang="en-US" altLang="ko-KR" sz="105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(64</a:t>
                      </a:r>
                      <a:r>
                        <a:rPr lang="ko-KR" altLang="en-US" sz="105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문항</a:t>
                      </a:r>
                      <a:r>
                        <a:rPr lang="en-US" altLang="ko-KR" sz="105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kern="1200" baseline="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O 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수정사항</a:t>
                      </a:r>
                      <a:endParaRPr lang="en-US" altLang="ko-KR" sz="1000" b="1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한림고딕체 Regular" panose="020B0503000000000000" pitchFamily="50" charset="-127"/>
                          <a:ea typeface="한림고딕체 Regular" panose="020B0503000000000000" pitchFamily="50" charset="-127"/>
                          <a:cs typeface="+mn-cs"/>
                        </a:rPr>
                        <a:t>신입생과 재학생으로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한림고딕체 Regular" panose="020B0503000000000000" pitchFamily="50" charset="-127"/>
                        <a:ea typeface="한림고딕체 Regular" panose="020B0503000000000000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baseline="0" dirty="0">
                          <a:solidFill>
                            <a:schemeClr val="dk1"/>
                          </a:solidFill>
                          <a:latin typeface="한림고딕체 Regular" panose="020B0503000000000000" pitchFamily="50" charset="-127"/>
                          <a:ea typeface="한림고딕체 Regular" panose="020B0503000000000000" pitchFamily="50" charset="-127"/>
                          <a:cs typeface="+mn-cs"/>
                        </a:rPr>
                        <a:t>    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한림고딕체 Regular" panose="020B0503000000000000" pitchFamily="50" charset="-127"/>
                          <a:ea typeface="한림고딕체 Regular" panose="020B0503000000000000" pitchFamily="50" charset="-127"/>
                          <a:cs typeface="+mn-cs"/>
                        </a:rPr>
                        <a:t>구분되어 있던  문항 중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한림고딕체 Regular" panose="020B0503000000000000" pitchFamily="50" charset="-127"/>
                        <a:ea typeface="한림고딕체 Regular" panose="020B0503000000000000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한림고딕체 Regular" panose="020B0503000000000000" pitchFamily="50" charset="-127"/>
                          <a:ea typeface="한림고딕체 Regular" panose="020B0503000000000000" pitchFamily="50" charset="-127"/>
                          <a:cs typeface="+mn-cs"/>
                        </a:rPr>
                        <a:t>    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한림고딕체 Regular" panose="020B0503000000000000" pitchFamily="50" charset="-127"/>
                          <a:ea typeface="한림고딕체 Regular" panose="020B0503000000000000" pitchFamily="50" charset="-127"/>
                          <a:cs typeface="+mn-cs"/>
                        </a:rPr>
                        <a:t>유사 문항의 </a:t>
                      </a:r>
                      <a:r>
                        <a:rPr lang="ko-KR" altLang="en-US" sz="1000" kern="1200" dirty="0" err="1">
                          <a:solidFill>
                            <a:schemeClr val="dk1"/>
                          </a:solidFill>
                          <a:latin typeface="한림고딕체 Regular" panose="020B0503000000000000" pitchFamily="50" charset="-127"/>
                          <a:ea typeface="한림고딕체 Regular" panose="020B0503000000000000" pitchFamily="50" charset="-127"/>
                          <a:cs typeface="+mn-cs"/>
                        </a:rPr>
                        <a:t>공통문항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한림고딕체 Regular" panose="020B0503000000000000" pitchFamily="50" charset="-127"/>
                          <a:ea typeface="한림고딕체 Regular" panose="020B0503000000000000" pitchFamily="50" charset="-127"/>
                          <a:cs typeface="+mn-cs"/>
                        </a:rPr>
                        <a:t> 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한림고딕체 Regular" panose="020B0503000000000000" pitchFamily="50" charset="-127"/>
                        <a:ea typeface="한림고딕체 Regular" panose="020B0503000000000000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한림고딕체 Regular" panose="020B0503000000000000" pitchFamily="50" charset="-127"/>
                          <a:ea typeface="한림고딕체 Regular" panose="020B0503000000000000" pitchFamily="50" charset="-127"/>
                          <a:cs typeface="+mn-cs"/>
                        </a:rPr>
                        <a:t>    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한림고딕체 Regular" panose="020B0503000000000000" pitchFamily="50" charset="-127"/>
                          <a:ea typeface="한림고딕체 Regular" panose="020B0503000000000000" pitchFamily="50" charset="-127"/>
                          <a:cs typeface="+mn-cs"/>
                        </a:rPr>
                        <a:t>전환</a:t>
                      </a:r>
                      <a:endParaRPr lang="en-US" altLang="ko-KR" sz="1000" kern="1200" dirty="0">
                        <a:solidFill>
                          <a:schemeClr val="dk1"/>
                        </a:solidFill>
                        <a:latin typeface="한림고딕체 Regular" panose="020B0503000000000000" pitchFamily="50" charset="-127"/>
                        <a:ea typeface="한림고딕체 Regular" panose="020B0503000000000000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kern="1200" dirty="0">
                        <a:solidFill>
                          <a:schemeClr val="tx1"/>
                        </a:solidFill>
                        <a:latin typeface="한림고딕체 Regular" panose="020B0503000000000000" pitchFamily="50" charset="-127"/>
                        <a:ea typeface="한림고딕체 Regular" panose="020B0503000000000000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kern="1200" dirty="0">
                        <a:solidFill>
                          <a:schemeClr val="tx1"/>
                        </a:solidFill>
                        <a:latin typeface="한림고딕체 Regular" panose="020B0503000000000000" pitchFamily="50" charset="-127"/>
                        <a:ea typeface="한림고딕체 Regular" panose="020B0503000000000000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kern="1200" dirty="0">
                        <a:solidFill>
                          <a:schemeClr val="dk1"/>
                        </a:solidFill>
                        <a:latin typeface="한림고딕체 Regular" panose="020B0503000000000000" pitchFamily="50" charset="-127"/>
                        <a:ea typeface="한림고딕체 Regular" panose="020B0503000000000000" pitchFamily="50" charset="-127"/>
                        <a:cs typeface="+mn-cs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1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신입생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(61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문항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),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재학생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(65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문항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kern="1200" baseline="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O 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추가 문항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공통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)</a:t>
                      </a:r>
                    </a:p>
                    <a:p>
                      <a:pPr marL="171450" indent="-171450" latinLnBrk="1">
                        <a:buFontTx/>
                        <a:buChar char="-"/>
                      </a:pPr>
                      <a:r>
                        <a:rPr lang="ko-KR" altLang="en-US" sz="1000" baseline="0" dirty="0"/>
                        <a:t>한림대학교 발전을 위한 변화 관련 개선의견</a:t>
                      </a:r>
                      <a:r>
                        <a:rPr lang="en-US" altLang="ko-KR" sz="1000" baseline="0" dirty="0"/>
                        <a:t>(</a:t>
                      </a:r>
                      <a:r>
                        <a:rPr lang="ko-KR" altLang="en-US" sz="1000" baseline="0" dirty="0"/>
                        <a:t>개방형</a:t>
                      </a:r>
                      <a:r>
                        <a:rPr lang="en-US" altLang="ko-KR" sz="1000" baseline="0" dirty="0"/>
                        <a:t>)</a:t>
                      </a:r>
                    </a:p>
                    <a:p>
                      <a:pPr marL="171450" indent="-171450" latinLnBrk="1">
                        <a:buFontTx/>
                        <a:buChar char="-"/>
                      </a:pPr>
                      <a:endParaRPr lang="en-US" altLang="ko-KR" sz="1000" baseline="0" dirty="0"/>
                    </a:p>
                    <a:p>
                      <a:pPr marL="171450" indent="-171450" latinLnBrk="1">
                        <a:buFontTx/>
                        <a:buChar char="-"/>
                      </a:pPr>
                      <a:endParaRPr lang="en-US" altLang="ko-KR" sz="1000" baseline="0" dirty="0"/>
                    </a:p>
                    <a:p>
                      <a:pPr marL="171450" indent="-171450" latinLnBrk="1">
                        <a:buFontTx/>
                        <a:buChar char="-"/>
                      </a:pPr>
                      <a:endParaRPr lang="en-US" altLang="ko-KR" sz="1000" baseline="0" dirty="0"/>
                    </a:p>
                    <a:p>
                      <a:pPr marL="171450" indent="-171450" latinLnBrk="1">
                        <a:buFontTx/>
                        <a:buChar char="-"/>
                      </a:pPr>
                      <a:endParaRPr lang="en-US" altLang="ko-KR" sz="1000" baseline="0" dirty="0"/>
                    </a:p>
                    <a:p>
                      <a:pPr marL="171450" indent="-171450" latinLnBrk="1">
                        <a:buFontTx/>
                        <a:buChar char="-"/>
                      </a:pPr>
                      <a:endParaRPr lang="en-US" altLang="ko-KR" sz="1000" baseline="0" dirty="0"/>
                    </a:p>
                    <a:p>
                      <a:pPr marL="171450" indent="-171450" latinLnBrk="1">
                        <a:buFontTx/>
                        <a:buChar char="-"/>
                      </a:pPr>
                      <a:endParaRPr lang="en-US" altLang="ko-KR" sz="1000" baseline="0" dirty="0"/>
                    </a:p>
                    <a:p>
                      <a:pPr marL="171450" indent="-171450" latinLnBrk="1">
                        <a:buFontTx/>
                        <a:buChar char="-"/>
                      </a:pPr>
                      <a:endParaRPr lang="en-US" altLang="ko-KR" sz="1000" baseline="0" dirty="0"/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1</a:t>
            </a:fld>
            <a:endParaRPr lang="ko-KR" altLang="en-US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57523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0DD66AC-77E1-4CD1-AA39-5BFD075D2B5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9DAC902-62A2-47F3-9D85-77A03048E48C}"/>
              </a:ext>
            </a:extLst>
          </p:cNvPr>
          <p:cNvSpPr/>
          <p:nvPr/>
        </p:nvSpPr>
        <p:spPr>
          <a:xfrm>
            <a:off x="174661" y="152324"/>
            <a:ext cx="11842677" cy="6569151"/>
          </a:xfrm>
          <a:prstGeom prst="roundRect">
            <a:avLst>
              <a:gd name="adj" fmla="val 44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BD24CA52-2589-4A4E-83F2-C93456F2C09B}"/>
              </a:ext>
            </a:extLst>
          </p:cNvPr>
          <p:cNvCxnSpPr>
            <a:cxnSpLocks/>
          </p:cNvCxnSpPr>
          <p:nvPr/>
        </p:nvCxnSpPr>
        <p:spPr>
          <a:xfrm>
            <a:off x="380144" y="863029"/>
            <a:ext cx="11232650" cy="0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CD7AC5C-19A0-48FB-9259-6D05BF387F4D}"/>
              </a:ext>
            </a:extLst>
          </p:cNvPr>
          <p:cNvSpPr txBox="1"/>
          <p:nvPr/>
        </p:nvSpPr>
        <p:spPr>
          <a:xfrm>
            <a:off x="304730" y="216698"/>
            <a:ext cx="706862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ko-KR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1) </a:t>
            </a:r>
            <a:r>
              <a:rPr lang="ko-KR" altLang="en-US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일반사항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66E63A43-FFF2-406E-B711-239473D5B73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971" y="238910"/>
            <a:ext cx="640421" cy="306438"/>
          </a:xfrm>
          <a:prstGeom prst="rect">
            <a:avLst/>
          </a:prstGeom>
        </p:spPr>
      </p:pic>
      <p:sp>
        <p:nvSpPr>
          <p:cNvPr id="28" name="재학만족, 발전가능성, 입학권유, 자부심 모두 재학생 대상…">
            <a:extLst>
              <a:ext uri="{FF2B5EF4-FFF2-40B4-BE49-F238E27FC236}">
                <a16:creationId xmlns:a16="http://schemas.microsoft.com/office/drawing/2014/main" id="{76065009-9728-4E52-9B2D-DAFB344DEF02}"/>
              </a:ext>
            </a:extLst>
          </p:cNvPr>
          <p:cNvSpPr txBox="1">
            <a:spLocks/>
          </p:cNvSpPr>
          <p:nvPr/>
        </p:nvSpPr>
        <p:spPr>
          <a:xfrm>
            <a:off x="8040813" y="1644369"/>
            <a:ext cx="3469573" cy="48945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Autofit/>
          </a:bodyPr>
          <a:lstStyle>
            <a:lvl1pPr marL="317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635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952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270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1587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1905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222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2540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2857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276225" marR="0" lvl="0" indent="-276225" algn="l" defTabSz="359092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3915">
                <a:latin typeface="+mj-lt"/>
                <a:ea typeface="+mj-ea"/>
                <a:cs typeface="+mj-cs"/>
                <a:sym typeface="나눔고딕"/>
              </a:defRPr>
            </a:pPr>
            <a:r>
              <a:rPr lang="ko-KR" altLang="en-US" sz="2000" kern="0" noProof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본교 선택 이유 중 </a:t>
            </a:r>
            <a:r>
              <a:rPr lang="en-US" altLang="ko-KR" sz="2000" kern="0" noProof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‘</a:t>
            </a:r>
            <a:r>
              <a:rPr lang="ko-KR" altLang="en-US" sz="2000" kern="0" noProof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성적</a:t>
            </a:r>
            <a:r>
              <a:rPr lang="en-US" altLang="ko-KR" sz="2000" kern="0" noProof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(</a:t>
            </a:r>
            <a:r>
              <a:rPr lang="ko-KR" altLang="en-US" sz="2000" kern="0" noProof="0" dirty="0" err="1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합격가능성</a:t>
            </a:r>
            <a:r>
              <a:rPr lang="en-US" altLang="ko-KR" sz="2000" kern="0" noProof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)’ </a:t>
            </a:r>
            <a:r>
              <a:rPr lang="ko-KR" altLang="en-US" sz="2000" kern="0" noProof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비율이 </a:t>
            </a: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가장 </a:t>
            </a:r>
            <a:r>
              <a:rPr lang="ko-KR" altLang="en-US" sz="2000" kern="0" noProof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높게 나타났으며</a:t>
            </a:r>
            <a:r>
              <a:rPr lang="en-US" altLang="ko-KR" sz="2000" kern="0" noProof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, </a:t>
            </a:r>
            <a:r>
              <a:rPr lang="ko-KR" altLang="en-US" sz="2000" kern="0" noProof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신입생</a:t>
            </a:r>
            <a:r>
              <a:rPr lang="en-US" altLang="ko-KR" sz="2000" kern="0" noProof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(43.6%)</a:t>
            </a:r>
            <a:r>
              <a:rPr lang="ko-KR" altLang="en-US" sz="2000" kern="0" noProof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이 재학생</a:t>
            </a:r>
            <a:r>
              <a:rPr lang="en-US" altLang="ko-KR" sz="2000" kern="0" noProof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(38.8%) </a:t>
            </a:r>
            <a:r>
              <a:rPr lang="ko-KR" altLang="en-US" sz="2000" kern="0" noProof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보다 </a:t>
            </a:r>
            <a:r>
              <a:rPr lang="en-US" altLang="ko-KR" sz="2000" kern="0" noProof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‘</a:t>
            </a:r>
            <a:r>
              <a:rPr lang="ko-KR" altLang="en-US" sz="2000" kern="0" noProof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성적</a:t>
            </a:r>
            <a:r>
              <a:rPr lang="en-US" altLang="ko-KR" sz="2000" kern="0" noProof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(</a:t>
            </a:r>
            <a:r>
              <a:rPr lang="ko-KR" altLang="en-US" sz="2000" kern="0" dirty="0" err="1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합격가능성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)’ </a:t>
            </a:r>
            <a:r>
              <a:rPr lang="ko-KR" altLang="en-US" sz="2000" kern="0" dirty="0" err="1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선택비율이</a:t>
            </a: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 </a:t>
            </a:r>
            <a:r>
              <a:rPr lang="ko-KR" altLang="en-US" sz="2000" kern="0" noProof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높게 나타남</a:t>
            </a:r>
            <a:r>
              <a:rPr lang="en-US" altLang="ko-KR" sz="2000" kern="0" noProof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.</a:t>
            </a:r>
          </a:p>
          <a:p>
            <a:pPr marR="0" lvl="0" algn="l" defTabSz="359092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FontTx/>
              <a:buChar char="-"/>
              <a:tabLst/>
              <a:defRPr sz="3915">
                <a:latin typeface="+mj-lt"/>
                <a:ea typeface="+mj-ea"/>
                <a:cs typeface="+mj-cs"/>
                <a:sym typeface="나눔고딕"/>
              </a:defRPr>
            </a:pP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본교 선택 이유는 성적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(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합격가능성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)&gt; 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특정학과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&gt; 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대학소재지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(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접근성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) 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순으로 나타남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.</a:t>
            </a:r>
          </a:p>
          <a:p>
            <a:pPr marR="0" lvl="0" algn="l" defTabSz="359092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FontTx/>
              <a:buChar char="-"/>
              <a:tabLst/>
              <a:defRPr sz="3915">
                <a:latin typeface="+mj-lt"/>
                <a:ea typeface="+mj-ea"/>
                <a:cs typeface="+mj-cs"/>
                <a:sym typeface="나눔고딕"/>
              </a:defRPr>
            </a:pPr>
            <a:endParaRPr lang="en-US" altLang="ko-KR" sz="1600" kern="0" dirty="0">
              <a:latin typeface="한림체 Regular" panose="020B0503000000000000" pitchFamily="50" charset="-127"/>
              <a:ea typeface="한림체 Regular" panose="020B0503000000000000" pitchFamily="50" charset="-127"/>
              <a:cs typeface="+mj-cs"/>
              <a:sym typeface="나눔고딕"/>
            </a:endParaRPr>
          </a:p>
          <a:p>
            <a:pPr marR="0" lvl="0" algn="l" defTabSz="359092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FontTx/>
              <a:buChar char="-"/>
              <a:tabLst/>
              <a:defRPr sz="3915">
                <a:latin typeface="+mj-lt"/>
                <a:ea typeface="+mj-ea"/>
                <a:cs typeface="+mj-cs"/>
                <a:sym typeface="나눔고딕"/>
              </a:defRPr>
            </a:pPr>
            <a:endParaRPr lang="en-US" altLang="ko-KR" sz="1600" kern="0" dirty="0">
              <a:latin typeface="한림체 Regular" panose="020B0503000000000000" pitchFamily="50" charset="-127"/>
              <a:ea typeface="한림체 Regular" panose="020B0503000000000000" pitchFamily="50" charset="-127"/>
              <a:cs typeface="+mj-cs"/>
              <a:sym typeface="나눔고딕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2</a:t>
            </a:fld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692460" y="2403566"/>
            <a:ext cx="4969598" cy="1119417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84595" h="1081668">
                <a:moveTo>
                  <a:pt x="0" y="0"/>
                </a:moveTo>
                <a:lnTo>
                  <a:pt x="4984595" y="0"/>
                </a:lnTo>
                <a:lnTo>
                  <a:pt x="4984595" y="1081668"/>
                </a:lnTo>
                <a:lnTo>
                  <a:pt x="4146638" y="1072593"/>
                </a:lnTo>
                <a:lnTo>
                  <a:pt x="2957918" y="798273"/>
                </a:lnTo>
                <a:lnTo>
                  <a:pt x="828673" y="850525"/>
                </a:lnTo>
                <a:lnTo>
                  <a:pt x="0" y="898788"/>
                </a:lnTo>
                <a:lnTo>
                  <a:pt x="0" y="0"/>
                </a:lnTo>
                <a:close/>
              </a:path>
            </a:pathLst>
          </a:custGeom>
          <a:solidFill>
            <a:srgbClr val="FF0000">
              <a:alpha val="21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2332937129"/>
              </p:ext>
            </p:extLst>
          </p:nvPr>
        </p:nvGraphicFramePr>
        <p:xfrm>
          <a:off x="419100" y="1079728"/>
          <a:ext cx="7114761" cy="4993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직사각형 4"/>
          <p:cNvSpPr/>
          <p:nvPr/>
        </p:nvSpPr>
        <p:spPr>
          <a:xfrm>
            <a:off x="4991401" y="2327563"/>
            <a:ext cx="1366665" cy="1273476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92504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0DD66AC-77E1-4CD1-AA39-5BFD075D2B5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9DAC902-62A2-47F3-9D85-77A03048E48C}"/>
              </a:ext>
            </a:extLst>
          </p:cNvPr>
          <p:cNvSpPr/>
          <p:nvPr/>
        </p:nvSpPr>
        <p:spPr>
          <a:xfrm>
            <a:off x="126715" y="216698"/>
            <a:ext cx="11842677" cy="6504777"/>
          </a:xfrm>
          <a:prstGeom prst="roundRect">
            <a:avLst>
              <a:gd name="adj" fmla="val 44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BD24CA52-2589-4A4E-83F2-C93456F2C09B}"/>
              </a:ext>
            </a:extLst>
          </p:cNvPr>
          <p:cNvCxnSpPr>
            <a:cxnSpLocks/>
          </p:cNvCxnSpPr>
          <p:nvPr/>
        </p:nvCxnSpPr>
        <p:spPr>
          <a:xfrm>
            <a:off x="380144" y="863029"/>
            <a:ext cx="11232650" cy="0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그림 12">
            <a:extLst>
              <a:ext uri="{FF2B5EF4-FFF2-40B4-BE49-F238E27FC236}">
                <a16:creationId xmlns:a16="http://schemas.microsoft.com/office/drawing/2014/main" id="{66E63A43-FFF2-406E-B711-239473D5B73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971" y="238910"/>
            <a:ext cx="640421" cy="306438"/>
          </a:xfrm>
          <a:prstGeom prst="rect">
            <a:avLst/>
          </a:prstGeom>
        </p:spPr>
      </p:pic>
      <p:sp>
        <p:nvSpPr>
          <p:cNvPr id="28" name="재학만족, 발전가능성, 입학권유, 자부심 모두 재학생 대상…">
            <a:extLst>
              <a:ext uri="{FF2B5EF4-FFF2-40B4-BE49-F238E27FC236}">
                <a16:creationId xmlns:a16="http://schemas.microsoft.com/office/drawing/2014/main" id="{76065009-9728-4E52-9B2D-DAFB344DEF02}"/>
              </a:ext>
            </a:extLst>
          </p:cNvPr>
          <p:cNvSpPr txBox="1">
            <a:spLocks/>
          </p:cNvSpPr>
          <p:nvPr/>
        </p:nvSpPr>
        <p:spPr>
          <a:xfrm>
            <a:off x="8006580" y="2091109"/>
            <a:ext cx="3606214" cy="43376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Autofit/>
          </a:bodyPr>
          <a:lstStyle>
            <a:lvl1pPr marL="317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635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952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270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1587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1905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222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2540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2857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276225" indent="-276225" defTabSz="359092">
              <a:lnSpc>
                <a:spcPct val="150000"/>
              </a:lnSpc>
              <a:spcBef>
                <a:spcPts val="1200"/>
              </a:spcBef>
              <a:defRPr sz="3915">
                <a:latin typeface="+mj-lt"/>
                <a:ea typeface="+mj-ea"/>
                <a:cs typeface="+mj-cs"/>
                <a:sym typeface="나눔고딕"/>
              </a:defRPr>
            </a:pP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출신 고교 소재지는  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‘</a:t>
            </a: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수도권 지역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’ </a:t>
            </a: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 이 가장 높게 나타났으며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, </a:t>
            </a: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재학생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(41.4%) </a:t>
            </a: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이 신입생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(34.4%)</a:t>
            </a: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보다 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‘</a:t>
            </a: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수도권 지역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’</a:t>
            </a: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 비율이 높게 나타남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. </a:t>
            </a:r>
          </a:p>
          <a:p>
            <a:pPr lvl="0" defTabSz="359092">
              <a:lnSpc>
                <a:spcPct val="150000"/>
              </a:lnSpc>
              <a:spcBef>
                <a:spcPts val="1200"/>
              </a:spcBef>
              <a:buFontTx/>
              <a:buChar char="-"/>
              <a:defRPr sz="3915">
                <a:latin typeface="+mj-lt"/>
                <a:ea typeface="+mj-ea"/>
                <a:cs typeface="+mj-cs"/>
                <a:sym typeface="나눔고딕"/>
              </a:defRPr>
            </a:pP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신입생 출신 고교 소재지는 수도권 지역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&gt; 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춘천인근 경기지역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&gt; 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춘천 순으로 나타남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.</a:t>
            </a:r>
          </a:p>
          <a:p>
            <a:pPr lvl="0" defTabSz="359092">
              <a:lnSpc>
                <a:spcPct val="150000"/>
              </a:lnSpc>
              <a:spcBef>
                <a:spcPts val="1200"/>
              </a:spcBef>
              <a:buFontTx/>
              <a:buChar char="-"/>
              <a:defRPr sz="3915">
                <a:latin typeface="+mj-lt"/>
                <a:ea typeface="+mj-ea"/>
                <a:cs typeface="+mj-cs"/>
                <a:sym typeface="나눔고딕"/>
              </a:defRPr>
            </a:pP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재학생 출신 고교 소재지는 수도권 지역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&gt; 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춘천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&gt; 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춘천 인근 경기지역 순으로 나타남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.</a:t>
            </a:r>
            <a:endParaRPr lang="en-US" altLang="ko-KR" sz="2000" kern="0" dirty="0">
              <a:latin typeface="한림체 Regular" panose="020B0503000000000000" pitchFamily="50" charset="-127"/>
              <a:ea typeface="한림체 Regular" panose="020B0503000000000000" pitchFamily="50" charset="-127"/>
              <a:sym typeface="나눔고딕"/>
            </a:endParaRPr>
          </a:p>
          <a:p>
            <a:pPr marL="276225" marR="0" lvl="0" indent="-276225" algn="l" defTabSz="359092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3915">
                <a:latin typeface="+mj-lt"/>
                <a:ea typeface="+mj-ea"/>
                <a:cs typeface="+mj-cs"/>
                <a:sym typeface="나눔고딕"/>
              </a:defRPr>
            </a:pPr>
            <a:endParaRPr lang="en-US" altLang="ko-KR" sz="2000" kern="0" dirty="0">
              <a:latin typeface="한림체 Regular" panose="020B0503000000000000" pitchFamily="50" charset="-127"/>
              <a:ea typeface="한림체 Regular" panose="020B0503000000000000" pitchFamily="50" charset="-127"/>
              <a:cs typeface="+mj-cs"/>
              <a:sym typeface="나눔고딕"/>
            </a:endParaRPr>
          </a:p>
          <a:p>
            <a:pPr marL="0" marR="0" lvl="0" indent="0" algn="l" defTabSz="359092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None/>
              <a:tabLst/>
              <a:defRPr sz="3915">
                <a:latin typeface="+mj-lt"/>
                <a:ea typeface="+mj-ea"/>
                <a:cs typeface="+mj-cs"/>
                <a:sym typeface="나눔고딕"/>
              </a:defRPr>
            </a:pPr>
            <a:endParaRPr lang="en-US" altLang="ko-KR" sz="2000" kern="0" dirty="0">
              <a:latin typeface="한림체 Regular" panose="020B0503000000000000" pitchFamily="50" charset="-127"/>
              <a:ea typeface="한림체 Regular" panose="020B0503000000000000" pitchFamily="50" charset="-127"/>
              <a:cs typeface="+mj-cs"/>
              <a:sym typeface="나눔고딕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3</a:t>
            </a:fld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692460" y="2403566"/>
            <a:ext cx="4969598" cy="1119417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84595" h="1081668">
                <a:moveTo>
                  <a:pt x="0" y="0"/>
                </a:moveTo>
                <a:lnTo>
                  <a:pt x="4984595" y="0"/>
                </a:lnTo>
                <a:lnTo>
                  <a:pt x="4984595" y="1081668"/>
                </a:lnTo>
                <a:lnTo>
                  <a:pt x="4146638" y="1072593"/>
                </a:lnTo>
                <a:lnTo>
                  <a:pt x="2957918" y="798273"/>
                </a:lnTo>
                <a:lnTo>
                  <a:pt x="828673" y="850525"/>
                </a:lnTo>
                <a:lnTo>
                  <a:pt x="0" y="898788"/>
                </a:lnTo>
                <a:lnTo>
                  <a:pt x="0" y="0"/>
                </a:lnTo>
                <a:close/>
              </a:path>
            </a:pathLst>
          </a:custGeom>
          <a:solidFill>
            <a:srgbClr val="FF0000">
              <a:alpha val="21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506939877"/>
              </p:ext>
            </p:extLst>
          </p:nvPr>
        </p:nvGraphicFramePr>
        <p:xfrm>
          <a:off x="419100" y="1079728"/>
          <a:ext cx="7114761" cy="4993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직사각형 4"/>
          <p:cNvSpPr/>
          <p:nvPr/>
        </p:nvSpPr>
        <p:spPr>
          <a:xfrm>
            <a:off x="1581424" y="1978119"/>
            <a:ext cx="1366665" cy="1085592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5" name="직사각형 4"/>
          <p:cNvSpPr/>
          <p:nvPr/>
        </p:nvSpPr>
        <p:spPr>
          <a:xfrm>
            <a:off x="4991069" y="2018682"/>
            <a:ext cx="1385740" cy="1299553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CD7AC5C-19A0-48FB-9259-6D05BF387F4D}"/>
              </a:ext>
            </a:extLst>
          </p:cNvPr>
          <p:cNvSpPr txBox="1"/>
          <p:nvPr/>
        </p:nvSpPr>
        <p:spPr>
          <a:xfrm>
            <a:off x="304730" y="216698"/>
            <a:ext cx="706862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ko-KR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1) </a:t>
            </a:r>
            <a:r>
              <a:rPr lang="ko-KR" altLang="en-US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일반사항</a:t>
            </a:r>
          </a:p>
        </p:txBody>
      </p:sp>
    </p:spTree>
    <p:extLst>
      <p:ext uri="{BB962C8B-B14F-4D97-AF65-F5344CB8AC3E}">
        <p14:creationId xmlns:p14="http://schemas.microsoft.com/office/powerpoint/2010/main" val="2173668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0DD66AC-77E1-4CD1-AA39-5BFD075D2B5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9DAC902-62A2-47F3-9D85-77A03048E48C}"/>
              </a:ext>
            </a:extLst>
          </p:cNvPr>
          <p:cNvSpPr/>
          <p:nvPr/>
        </p:nvSpPr>
        <p:spPr>
          <a:xfrm>
            <a:off x="126715" y="216698"/>
            <a:ext cx="11842677" cy="6504777"/>
          </a:xfrm>
          <a:prstGeom prst="roundRect">
            <a:avLst>
              <a:gd name="adj" fmla="val 44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BD24CA52-2589-4A4E-83F2-C93456F2C09B}"/>
              </a:ext>
            </a:extLst>
          </p:cNvPr>
          <p:cNvCxnSpPr>
            <a:cxnSpLocks/>
          </p:cNvCxnSpPr>
          <p:nvPr/>
        </p:nvCxnSpPr>
        <p:spPr>
          <a:xfrm>
            <a:off x="380144" y="863029"/>
            <a:ext cx="11232650" cy="0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그림 12">
            <a:extLst>
              <a:ext uri="{FF2B5EF4-FFF2-40B4-BE49-F238E27FC236}">
                <a16:creationId xmlns:a16="http://schemas.microsoft.com/office/drawing/2014/main" id="{66E63A43-FFF2-406E-B711-239473D5B73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971" y="238910"/>
            <a:ext cx="640421" cy="306438"/>
          </a:xfrm>
          <a:prstGeom prst="rect">
            <a:avLst/>
          </a:prstGeom>
        </p:spPr>
      </p:pic>
      <p:sp>
        <p:nvSpPr>
          <p:cNvPr id="28" name="재학만족, 발전가능성, 입학권유, 자부심 모두 재학생 대상…">
            <a:extLst>
              <a:ext uri="{FF2B5EF4-FFF2-40B4-BE49-F238E27FC236}">
                <a16:creationId xmlns:a16="http://schemas.microsoft.com/office/drawing/2014/main" id="{76065009-9728-4E52-9B2D-DAFB344DEF02}"/>
              </a:ext>
            </a:extLst>
          </p:cNvPr>
          <p:cNvSpPr txBox="1">
            <a:spLocks/>
          </p:cNvSpPr>
          <p:nvPr/>
        </p:nvSpPr>
        <p:spPr>
          <a:xfrm>
            <a:off x="8111304" y="1079728"/>
            <a:ext cx="3501490" cy="27098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Autofit/>
          </a:bodyPr>
          <a:lstStyle>
            <a:lvl1pPr marL="317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635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952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270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1587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1905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222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2540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2857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276225" marR="0" lvl="0" indent="-276225" algn="l" defTabSz="359092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3915">
                <a:latin typeface="+mj-lt"/>
                <a:ea typeface="+mj-ea"/>
                <a:cs typeface="+mj-cs"/>
                <a:sym typeface="나눔고딕"/>
              </a:defRPr>
            </a:pP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재학 만족도에서는 신입생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(72.3%)</a:t>
            </a: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의 만족 비율이 재학생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(69.8%) </a:t>
            </a: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보다 높게 나타남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.</a:t>
            </a:r>
          </a:p>
          <a:p>
            <a:pPr marL="0" marR="0" lvl="0" indent="0" algn="l" defTabSz="359092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None/>
              <a:tabLst/>
              <a:defRPr sz="3915">
                <a:latin typeface="+mj-lt"/>
                <a:ea typeface="+mj-ea"/>
                <a:cs typeface="+mj-cs"/>
                <a:sym typeface="나눔고딕"/>
              </a:defRPr>
            </a:pP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4</a:t>
            </a:fld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692460" y="2403566"/>
            <a:ext cx="4969598" cy="1119417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84595" h="1081668">
                <a:moveTo>
                  <a:pt x="0" y="0"/>
                </a:moveTo>
                <a:lnTo>
                  <a:pt x="4984595" y="0"/>
                </a:lnTo>
                <a:lnTo>
                  <a:pt x="4984595" y="1081668"/>
                </a:lnTo>
                <a:lnTo>
                  <a:pt x="4146638" y="1072593"/>
                </a:lnTo>
                <a:lnTo>
                  <a:pt x="2957918" y="798273"/>
                </a:lnTo>
                <a:lnTo>
                  <a:pt x="828673" y="850525"/>
                </a:lnTo>
                <a:lnTo>
                  <a:pt x="0" y="898788"/>
                </a:lnTo>
                <a:lnTo>
                  <a:pt x="0" y="0"/>
                </a:lnTo>
                <a:close/>
              </a:path>
            </a:pathLst>
          </a:custGeom>
          <a:solidFill>
            <a:srgbClr val="FF0000">
              <a:alpha val="21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2127406293"/>
              </p:ext>
            </p:extLst>
          </p:nvPr>
        </p:nvGraphicFramePr>
        <p:xfrm>
          <a:off x="419100" y="1079728"/>
          <a:ext cx="7114761" cy="4993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직사각형 4"/>
          <p:cNvSpPr/>
          <p:nvPr/>
        </p:nvSpPr>
        <p:spPr>
          <a:xfrm>
            <a:off x="4992819" y="2846895"/>
            <a:ext cx="1361620" cy="2394407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4" name="직사각형 4"/>
          <p:cNvSpPr/>
          <p:nvPr/>
        </p:nvSpPr>
        <p:spPr>
          <a:xfrm>
            <a:off x="1590475" y="2733773"/>
            <a:ext cx="1366665" cy="2507530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D7AC5C-19A0-48FB-9259-6D05BF387F4D}"/>
              </a:ext>
            </a:extLst>
          </p:cNvPr>
          <p:cNvSpPr txBox="1"/>
          <p:nvPr/>
        </p:nvSpPr>
        <p:spPr>
          <a:xfrm>
            <a:off x="304730" y="216698"/>
            <a:ext cx="706862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ko-KR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1) </a:t>
            </a:r>
            <a:r>
              <a:rPr lang="ko-KR" altLang="en-US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일반사항</a:t>
            </a:r>
          </a:p>
        </p:txBody>
      </p:sp>
    </p:spTree>
    <p:extLst>
      <p:ext uri="{BB962C8B-B14F-4D97-AF65-F5344CB8AC3E}">
        <p14:creationId xmlns:p14="http://schemas.microsoft.com/office/powerpoint/2010/main" val="3882459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0DD66AC-77E1-4CD1-AA39-5BFD075D2B5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9DAC902-62A2-47F3-9D85-77A03048E48C}"/>
              </a:ext>
            </a:extLst>
          </p:cNvPr>
          <p:cNvSpPr/>
          <p:nvPr/>
        </p:nvSpPr>
        <p:spPr>
          <a:xfrm>
            <a:off x="126715" y="216698"/>
            <a:ext cx="11842677" cy="6485267"/>
          </a:xfrm>
          <a:prstGeom prst="roundRect">
            <a:avLst>
              <a:gd name="adj" fmla="val 44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BD24CA52-2589-4A4E-83F2-C93456F2C09B}"/>
              </a:ext>
            </a:extLst>
          </p:cNvPr>
          <p:cNvCxnSpPr>
            <a:cxnSpLocks/>
          </p:cNvCxnSpPr>
          <p:nvPr/>
        </p:nvCxnSpPr>
        <p:spPr>
          <a:xfrm>
            <a:off x="380144" y="863029"/>
            <a:ext cx="11232650" cy="0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CD7AC5C-19A0-48FB-9259-6D05BF387F4D}"/>
              </a:ext>
            </a:extLst>
          </p:cNvPr>
          <p:cNvSpPr txBox="1"/>
          <p:nvPr/>
        </p:nvSpPr>
        <p:spPr>
          <a:xfrm>
            <a:off x="380144" y="216698"/>
            <a:ext cx="706862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ko-KR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2) </a:t>
            </a:r>
            <a:r>
              <a:rPr lang="ko-KR" altLang="en-US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대학생활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66E63A43-FFF2-406E-B711-239473D5B73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971" y="238910"/>
            <a:ext cx="640421" cy="306438"/>
          </a:xfrm>
          <a:prstGeom prst="rect">
            <a:avLst/>
          </a:prstGeo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11134" y="6337427"/>
            <a:ext cx="838200" cy="365125"/>
          </a:xfrm>
        </p:spPr>
        <p:txBody>
          <a:bodyPr/>
          <a:lstStyle/>
          <a:p>
            <a:fld id="{36262107-6533-4796-AEB9-4CE79BA780BA}" type="slidenum">
              <a:rPr lang="ko-KR" altLang="en-US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5</a:t>
            </a:fld>
            <a:endParaRPr lang="ko-KR" altLang="en-US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2566787202"/>
              </p:ext>
            </p:extLst>
          </p:nvPr>
        </p:nvGraphicFramePr>
        <p:xfrm>
          <a:off x="419100" y="1079729"/>
          <a:ext cx="5577693" cy="43432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차트 13"/>
          <p:cNvGraphicFramePr/>
          <p:nvPr>
            <p:extLst>
              <p:ext uri="{D42A27DB-BD31-4B8C-83A1-F6EECF244321}">
                <p14:modId xmlns:p14="http://schemas.microsoft.com/office/powerpoint/2010/main" val="3408296350"/>
              </p:ext>
            </p:extLst>
          </p:nvPr>
        </p:nvGraphicFramePr>
        <p:xfrm>
          <a:off x="6202017" y="1079728"/>
          <a:ext cx="5564257" cy="4343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19100" y="5598513"/>
            <a:ext cx="5577692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∙ 평균 등교 일수는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‘5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일 이상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‘ 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비율이 가장 높게 나타남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</a:p>
          <a:p>
            <a:endParaRPr lang="en-US" altLang="ko-KR" sz="5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신입생의 등교 일수는 </a:t>
            </a:r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4</a:t>
            </a:r>
            <a:r>
              <a:rPr lang="ko-KR" altLang="en-US" sz="1400" dirty="0" err="1">
                <a:latin typeface="한림체 Regular" panose="020B0503000000000000" pitchFamily="50" charset="-127"/>
                <a:ea typeface="한림체 Regular" panose="020B0503000000000000" pitchFamily="50" charset="-127"/>
              </a:rPr>
              <a:t>일이상</a:t>
            </a:r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(88.3%)</a:t>
            </a:r>
          </a:p>
          <a:p>
            <a:pPr marL="285750" indent="-285750">
              <a:buFontTx/>
              <a:buChar char="-"/>
            </a:pPr>
            <a:r>
              <a:rPr lang="ko-KR" altLang="en-US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재학생의 등교 일수는 </a:t>
            </a:r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4</a:t>
            </a:r>
            <a:r>
              <a:rPr lang="ko-KR" altLang="en-US" sz="1400" dirty="0" err="1">
                <a:latin typeface="한림체 Regular" panose="020B0503000000000000" pitchFamily="50" charset="-127"/>
                <a:ea typeface="한림체 Regular" panose="020B0503000000000000" pitchFamily="50" charset="-127"/>
              </a:rPr>
              <a:t>일이상</a:t>
            </a:r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(78.9%)</a:t>
            </a:r>
            <a:endParaRPr lang="ko-KR" altLang="en-US" sz="14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7" name="직사각형 4"/>
          <p:cNvSpPr/>
          <p:nvPr/>
        </p:nvSpPr>
        <p:spPr>
          <a:xfrm>
            <a:off x="1362931" y="2136618"/>
            <a:ext cx="1034668" cy="2489703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0 w 4984595"/>
              <a:gd name="connsiteY4" fmla="*/ 0 h 1081668"/>
              <a:gd name="connsiteX0" fmla="*/ 0 w 1378900"/>
              <a:gd name="connsiteY0" fmla="*/ 0 h 1090331"/>
              <a:gd name="connsiteX1" fmla="*/ 1378900 w 1378900"/>
              <a:gd name="connsiteY1" fmla="*/ 8663 h 1090331"/>
              <a:gd name="connsiteX2" fmla="*/ 1378900 w 1378900"/>
              <a:gd name="connsiteY2" fmla="*/ 1090331 h 1090331"/>
              <a:gd name="connsiteX3" fmla="*/ 540943 w 1378900"/>
              <a:gd name="connsiteY3" fmla="*/ 1081256 h 1090331"/>
              <a:gd name="connsiteX4" fmla="*/ 0 w 1378900"/>
              <a:gd name="connsiteY4" fmla="*/ 0 h 1090331"/>
              <a:gd name="connsiteX0" fmla="*/ 7555 w 1386455"/>
              <a:gd name="connsiteY0" fmla="*/ 0 h 1427752"/>
              <a:gd name="connsiteX1" fmla="*/ 1386455 w 1386455"/>
              <a:gd name="connsiteY1" fmla="*/ 8663 h 1427752"/>
              <a:gd name="connsiteX2" fmla="*/ 1386455 w 1386455"/>
              <a:gd name="connsiteY2" fmla="*/ 1090331 h 1427752"/>
              <a:gd name="connsiteX3" fmla="*/ 0 w 1386455"/>
              <a:gd name="connsiteY3" fmla="*/ 1427752 h 1427752"/>
              <a:gd name="connsiteX4" fmla="*/ 7555 w 1386455"/>
              <a:gd name="connsiteY4" fmla="*/ 0 h 1427752"/>
              <a:gd name="connsiteX0" fmla="*/ 7555 w 1395446"/>
              <a:gd name="connsiteY0" fmla="*/ 0 h 1427752"/>
              <a:gd name="connsiteX1" fmla="*/ 1386455 w 1395446"/>
              <a:gd name="connsiteY1" fmla="*/ 8663 h 1427752"/>
              <a:gd name="connsiteX2" fmla="*/ 1395446 w 1395446"/>
              <a:gd name="connsiteY2" fmla="*/ 1419502 h 1427752"/>
              <a:gd name="connsiteX3" fmla="*/ 0 w 1395446"/>
              <a:gd name="connsiteY3" fmla="*/ 1427752 h 1427752"/>
              <a:gd name="connsiteX4" fmla="*/ 7555 w 1395446"/>
              <a:gd name="connsiteY4" fmla="*/ 0 h 1427752"/>
              <a:gd name="connsiteX0" fmla="*/ 594 w 1388485"/>
              <a:gd name="connsiteY0" fmla="*/ 0 h 1427752"/>
              <a:gd name="connsiteX1" fmla="*/ 1379494 w 1388485"/>
              <a:gd name="connsiteY1" fmla="*/ 8663 h 1427752"/>
              <a:gd name="connsiteX2" fmla="*/ 1388485 w 1388485"/>
              <a:gd name="connsiteY2" fmla="*/ 1419502 h 1427752"/>
              <a:gd name="connsiteX3" fmla="*/ 2031 w 1388485"/>
              <a:gd name="connsiteY3" fmla="*/ 1427752 h 1427752"/>
              <a:gd name="connsiteX4" fmla="*/ 594 w 1388485"/>
              <a:gd name="connsiteY4" fmla="*/ 0 h 1427752"/>
              <a:gd name="connsiteX0" fmla="*/ 594 w 1379494"/>
              <a:gd name="connsiteY0" fmla="*/ 0 h 1436827"/>
              <a:gd name="connsiteX1" fmla="*/ 1379494 w 1379494"/>
              <a:gd name="connsiteY1" fmla="*/ 8663 h 1436827"/>
              <a:gd name="connsiteX2" fmla="*/ 1379493 w 1379494"/>
              <a:gd name="connsiteY2" fmla="*/ 1436827 h 1436827"/>
              <a:gd name="connsiteX3" fmla="*/ 2031 w 1379494"/>
              <a:gd name="connsiteY3" fmla="*/ 1427752 h 1436827"/>
              <a:gd name="connsiteX4" fmla="*/ 594 w 1379494"/>
              <a:gd name="connsiteY4" fmla="*/ 0 h 1436827"/>
              <a:gd name="connsiteX0" fmla="*/ 594 w 1379494"/>
              <a:gd name="connsiteY0" fmla="*/ 0 h 1428164"/>
              <a:gd name="connsiteX1" fmla="*/ 1379494 w 1379494"/>
              <a:gd name="connsiteY1" fmla="*/ 8663 h 1428164"/>
              <a:gd name="connsiteX2" fmla="*/ 1379493 w 1379494"/>
              <a:gd name="connsiteY2" fmla="*/ 1428164 h 1428164"/>
              <a:gd name="connsiteX3" fmla="*/ 2031 w 1379494"/>
              <a:gd name="connsiteY3" fmla="*/ 1427752 h 1428164"/>
              <a:gd name="connsiteX4" fmla="*/ 594 w 1379494"/>
              <a:gd name="connsiteY4" fmla="*/ 0 h 1428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9494" h="1428164">
                <a:moveTo>
                  <a:pt x="594" y="0"/>
                </a:moveTo>
                <a:lnTo>
                  <a:pt x="1379494" y="8663"/>
                </a:lnTo>
                <a:cubicBezTo>
                  <a:pt x="1379494" y="484718"/>
                  <a:pt x="1379493" y="952109"/>
                  <a:pt x="1379493" y="1428164"/>
                </a:cubicBezTo>
                <a:lnTo>
                  <a:pt x="2031" y="1427752"/>
                </a:lnTo>
                <a:cubicBezTo>
                  <a:pt x="4549" y="951835"/>
                  <a:pt x="-1924" y="475917"/>
                  <a:pt x="594" y="0"/>
                </a:cubicBezTo>
                <a:close/>
              </a:path>
            </a:pathLst>
          </a:custGeom>
          <a:solidFill>
            <a:srgbClr val="FF0000">
              <a:alpha val="0"/>
            </a:srgbClr>
          </a:solidFill>
          <a:ln w="38100"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9" name="직사각형 4"/>
          <p:cNvSpPr/>
          <p:nvPr/>
        </p:nvSpPr>
        <p:spPr>
          <a:xfrm>
            <a:off x="7124178" y="3078178"/>
            <a:ext cx="1077888" cy="1177190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0" name="직사각형 4"/>
          <p:cNvSpPr/>
          <p:nvPr/>
        </p:nvSpPr>
        <p:spPr>
          <a:xfrm>
            <a:off x="3950666" y="2390115"/>
            <a:ext cx="1037793" cy="2236206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0 w 4984595"/>
              <a:gd name="connsiteY4" fmla="*/ 0 h 1081668"/>
              <a:gd name="connsiteX0" fmla="*/ 0 w 1378900"/>
              <a:gd name="connsiteY0" fmla="*/ 0 h 1090331"/>
              <a:gd name="connsiteX1" fmla="*/ 1378900 w 1378900"/>
              <a:gd name="connsiteY1" fmla="*/ 8663 h 1090331"/>
              <a:gd name="connsiteX2" fmla="*/ 1378900 w 1378900"/>
              <a:gd name="connsiteY2" fmla="*/ 1090331 h 1090331"/>
              <a:gd name="connsiteX3" fmla="*/ 540943 w 1378900"/>
              <a:gd name="connsiteY3" fmla="*/ 1081256 h 1090331"/>
              <a:gd name="connsiteX4" fmla="*/ 0 w 1378900"/>
              <a:gd name="connsiteY4" fmla="*/ 0 h 1090331"/>
              <a:gd name="connsiteX0" fmla="*/ 7555 w 1386455"/>
              <a:gd name="connsiteY0" fmla="*/ 0 h 1427752"/>
              <a:gd name="connsiteX1" fmla="*/ 1386455 w 1386455"/>
              <a:gd name="connsiteY1" fmla="*/ 8663 h 1427752"/>
              <a:gd name="connsiteX2" fmla="*/ 1386455 w 1386455"/>
              <a:gd name="connsiteY2" fmla="*/ 1090331 h 1427752"/>
              <a:gd name="connsiteX3" fmla="*/ 0 w 1386455"/>
              <a:gd name="connsiteY3" fmla="*/ 1427752 h 1427752"/>
              <a:gd name="connsiteX4" fmla="*/ 7555 w 1386455"/>
              <a:gd name="connsiteY4" fmla="*/ 0 h 1427752"/>
              <a:gd name="connsiteX0" fmla="*/ 7555 w 1395446"/>
              <a:gd name="connsiteY0" fmla="*/ 0 h 1427752"/>
              <a:gd name="connsiteX1" fmla="*/ 1386455 w 1395446"/>
              <a:gd name="connsiteY1" fmla="*/ 8663 h 1427752"/>
              <a:gd name="connsiteX2" fmla="*/ 1395446 w 1395446"/>
              <a:gd name="connsiteY2" fmla="*/ 1419502 h 1427752"/>
              <a:gd name="connsiteX3" fmla="*/ 0 w 1395446"/>
              <a:gd name="connsiteY3" fmla="*/ 1427752 h 1427752"/>
              <a:gd name="connsiteX4" fmla="*/ 7555 w 1395446"/>
              <a:gd name="connsiteY4" fmla="*/ 0 h 1427752"/>
              <a:gd name="connsiteX0" fmla="*/ 594 w 1388485"/>
              <a:gd name="connsiteY0" fmla="*/ 0 h 1427752"/>
              <a:gd name="connsiteX1" fmla="*/ 1379494 w 1388485"/>
              <a:gd name="connsiteY1" fmla="*/ 8663 h 1427752"/>
              <a:gd name="connsiteX2" fmla="*/ 1388485 w 1388485"/>
              <a:gd name="connsiteY2" fmla="*/ 1419502 h 1427752"/>
              <a:gd name="connsiteX3" fmla="*/ 2031 w 1388485"/>
              <a:gd name="connsiteY3" fmla="*/ 1427752 h 1427752"/>
              <a:gd name="connsiteX4" fmla="*/ 594 w 1388485"/>
              <a:gd name="connsiteY4" fmla="*/ 0 h 1427752"/>
              <a:gd name="connsiteX0" fmla="*/ 594 w 1379494"/>
              <a:gd name="connsiteY0" fmla="*/ 0 h 1436827"/>
              <a:gd name="connsiteX1" fmla="*/ 1379494 w 1379494"/>
              <a:gd name="connsiteY1" fmla="*/ 8663 h 1436827"/>
              <a:gd name="connsiteX2" fmla="*/ 1379493 w 1379494"/>
              <a:gd name="connsiteY2" fmla="*/ 1436827 h 1436827"/>
              <a:gd name="connsiteX3" fmla="*/ 2031 w 1379494"/>
              <a:gd name="connsiteY3" fmla="*/ 1427752 h 1436827"/>
              <a:gd name="connsiteX4" fmla="*/ 594 w 1379494"/>
              <a:gd name="connsiteY4" fmla="*/ 0 h 1436827"/>
              <a:gd name="connsiteX0" fmla="*/ 594 w 1379494"/>
              <a:gd name="connsiteY0" fmla="*/ 0 h 1428164"/>
              <a:gd name="connsiteX1" fmla="*/ 1379494 w 1379494"/>
              <a:gd name="connsiteY1" fmla="*/ 8663 h 1428164"/>
              <a:gd name="connsiteX2" fmla="*/ 1379493 w 1379494"/>
              <a:gd name="connsiteY2" fmla="*/ 1428164 h 1428164"/>
              <a:gd name="connsiteX3" fmla="*/ 2031 w 1379494"/>
              <a:gd name="connsiteY3" fmla="*/ 1427752 h 1428164"/>
              <a:gd name="connsiteX4" fmla="*/ 594 w 1379494"/>
              <a:gd name="connsiteY4" fmla="*/ 0 h 1428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9494" h="1428164">
                <a:moveTo>
                  <a:pt x="594" y="0"/>
                </a:moveTo>
                <a:lnTo>
                  <a:pt x="1379494" y="8663"/>
                </a:lnTo>
                <a:cubicBezTo>
                  <a:pt x="1379494" y="484718"/>
                  <a:pt x="1379493" y="952109"/>
                  <a:pt x="1379493" y="1428164"/>
                </a:cubicBezTo>
                <a:lnTo>
                  <a:pt x="2031" y="1427752"/>
                </a:lnTo>
                <a:cubicBezTo>
                  <a:pt x="4549" y="951835"/>
                  <a:pt x="-1924" y="475917"/>
                  <a:pt x="594" y="0"/>
                </a:cubicBezTo>
                <a:close/>
              </a:path>
            </a:pathLst>
          </a:custGeom>
          <a:solidFill>
            <a:srgbClr val="FF0000">
              <a:alpha val="0"/>
            </a:srgbClr>
          </a:solidFill>
          <a:ln w="38100"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2" name="직사각형 4"/>
          <p:cNvSpPr/>
          <p:nvPr/>
        </p:nvSpPr>
        <p:spPr>
          <a:xfrm>
            <a:off x="9771092" y="2893974"/>
            <a:ext cx="1056478" cy="1370446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04758" y="5532362"/>
            <a:ext cx="5577692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∙ 수업시간 외 주로 하는 일에서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‘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교과 공부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’ 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가 가장 높게 </a:t>
            </a:r>
            <a:endParaRPr lang="en-US" altLang="ko-KR" sz="16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  <a:p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  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나타남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</a:p>
          <a:p>
            <a:endParaRPr lang="en-US" altLang="ko-KR" sz="5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신입생의 교과 공부 비율 </a:t>
            </a:r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(40.5%)</a:t>
            </a:r>
          </a:p>
          <a:p>
            <a:pPr marL="285750" indent="-285750">
              <a:buFontTx/>
              <a:buChar char="-"/>
            </a:pPr>
            <a:r>
              <a:rPr lang="ko-KR" altLang="en-US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재학생의 교과 공부 비율 </a:t>
            </a:r>
            <a:r>
              <a:rPr lang="en-US" altLang="ko-KR" sz="14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(47.2%)</a:t>
            </a:r>
            <a:endParaRPr lang="ko-KR" altLang="en-US" sz="14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2641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0DD66AC-77E1-4CD1-AA39-5BFD075D2B5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9DAC902-62A2-47F3-9D85-77A03048E48C}"/>
              </a:ext>
            </a:extLst>
          </p:cNvPr>
          <p:cNvSpPr/>
          <p:nvPr/>
        </p:nvSpPr>
        <p:spPr>
          <a:xfrm>
            <a:off x="174661" y="241443"/>
            <a:ext cx="11842677" cy="6616558"/>
          </a:xfrm>
          <a:prstGeom prst="roundRect">
            <a:avLst>
              <a:gd name="adj" fmla="val 44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BD24CA52-2589-4A4E-83F2-C93456F2C09B}"/>
              </a:ext>
            </a:extLst>
          </p:cNvPr>
          <p:cNvCxnSpPr>
            <a:cxnSpLocks/>
          </p:cNvCxnSpPr>
          <p:nvPr/>
        </p:nvCxnSpPr>
        <p:spPr>
          <a:xfrm>
            <a:off x="380144" y="863029"/>
            <a:ext cx="11232650" cy="0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그림 12">
            <a:extLst>
              <a:ext uri="{FF2B5EF4-FFF2-40B4-BE49-F238E27FC236}">
                <a16:creationId xmlns:a16="http://schemas.microsoft.com/office/drawing/2014/main" id="{66E63A43-FFF2-406E-B711-239473D5B73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971" y="238910"/>
            <a:ext cx="640421" cy="306438"/>
          </a:xfrm>
          <a:prstGeom prst="rect">
            <a:avLst/>
          </a:prstGeom>
        </p:spPr>
      </p:pic>
      <p:sp>
        <p:nvSpPr>
          <p:cNvPr id="28" name="재학만족, 발전가능성, 입학권유, 자부심 모두 재학생 대상…">
            <a:extLst>
              <a:ext uri="{FF2B5EF4-FFF2-40B4-BE49-F238E27FC236}">
                <a16:creationId xmlns:a16="http://schemas.microsoft.com/office/drawing/2014/main" id="{76065009-9728-4E52-9B2D-DAFB344DEF02}"/>
              </a:ext>
            </a:extLst>
          </p:cNvPr>
          <p:cNvSpPr txBox="1">
            <a:spLocks/>
          </p:cNvSpPr>
          <p:nvPr/>
        </p:nvSpPr>
        <p:spPr>
          <a:xfrm>
            <a:off x="7948342" y="1075711"/>
            <a:ext cx="3906034" cy="48945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Autofit/>
          </a:bodyPr>
          <a:lstStyle>
            <a:lvl1pPr marL="317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635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952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270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1587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1905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222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2540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2857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276225" marR="0" lvl="0" indent="-276225" algn="l" defTabSz="359092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3915">
                <a:latin typeface="+mj-lt"/>
                <a:ea typeface="+mj-ea"/>
                <a:cs typeface="+mj-cs"/>
                <a:sym typeface="나눔고딕"/>
              </a:defRPr>
            </a:pP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주당 운동 시간은 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‘</a:t>
            </a: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거의 하지 않음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＇</a:t>
            </a: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이 가장 높게 나타남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.</a:t>
            </a:r>
          </a:p>
          <a:p>
            <a:pPr marR="0" lvl="0" algn="l" defTabSz="359092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FontTx/>
              <a:buChar char="-"/>
              <a:tabLst/>
              <a:defRPr sz="3915">
                <a:latin typeface="+mj-lt"/>
                <a:ea typeface="+mj-ea"/>
                <a:cs typeface="+mj-cs"/>
                <a:sym typeface="나눔고딕"/>
              </a:defRPr>
            </a:pP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신입생은 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‘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거의 하지 않음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＇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이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 40.5%), ‘1-4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시간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’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이 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39.6%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를 나타냄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.</a:t>
            </a:r>
          </a:p>
          <a:p>
            <a:pPr marR="0" lvl="0" algn="l" defTabSz="359092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FontTx/>
              <a:buChar char="-"/>
              <a:tabLst/>
              <a:defRPr sz="3915">
                <a:latin typeface="+mj-lt"/>
                <a:ea typeface="+mj-ea"/>
                <a:cs typeface="+mj-cs"/>
                <a:sym typeface="나눔고딕"/>
              </a:defRPr>
            </a:pP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재학생은 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‘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거의 하지 않음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＇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과 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             ‘1-4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시간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’ 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이 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37.3%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로 동일한 값을 나타냄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.</a:t>
            </a:r>
          </a:p>
          <a:p>
            <a:pPr marL="0" marR="0" lvl="0" indent="0" algn="l" defTabSz="359092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None/>
              <a:tabLst/>
              <a:defRPr sz="3915">
                <a:latin typeface="+mj-lt"/>
                <a:ea typeface="+mj-ea"/>
                <a:cs typeface="+mj-cs"/>
                <a:sym typeface="나눔고딕"/>
              </a:defRPr>
            </a:pPr>
            <a:endParaRPr lang="en-US" altLang="ko-KR" sz="1600" kern="0" dirty="0">
              <a:latin typeface="한림체 Regular" panose="020B0503000000000000" pitchFamily="50" charset="-127"/>
              <a:ea typeface="한림체 Regular" panose="020B0503000000000000" pitchFamily="50" charset="-127"/>
              <a:cs typeface="+mj-cs"/>
              <a:sym typeface="나눔고딕"/>
            </a:endParaRPr>
          </a:p>
          <a:p>
            <a:pPr marL="0" marR="0" lvl="0" indent="0" algn="l" defTabSz="359092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None/>
              <a:tabLst/>
              <a:defRPr sz="3915">
                <a:latin typeface="+mj-lt"/>
                <a:ea typeface="+mj-ea"/>
                <a:cs typeface="+mj-cs"/>
                <a:sym typeface="나눔고딕"/>
              </a:defRPr>
            </a:pPr>
            <a:endParaRPr lang="en-US" altLang="ko-KR" sz="1600" kern="0" dirty="0">
              <a:latin typeface="한림체 Regular" panose="020B0503000000000000" pitchFamily="50" charset="-127"/>
              <a:ea typeface="한림체 Regular" panose="020B0503000000000000" pitchFamily="50" charset="-127"/>
              <a:cs typeface="+mj-cs"/>
              <a:sym typeface="나눔고딕"/>
            </a:endParaRPr>
          </a:p>
          <a:p>
            <a:pPr marL="0" marR="0" lvl="0" indent="0" algn="l" defTabSz="359092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None/>
              <a:tabLst/>
              <a:defRPr sz="3915">
                <a:latin typeface="+mj-lt"/>
                <a:ea typeface="+mj-ea"/>
                <a:cs typeface="+mj-cs"/>
                <a:sym typeface="나눔고딕"/>
              </a:defRPr>
            </a:pPr>
            <a:endParaRPr lang="en-US" altLang="ko-KR" sz="2000" kern="0" dirty="0">
              <a:latin typeface="한림체 Regular" panose="020B0503000000000000" pitchFamily="50" charset="-127"/>
              <a:ea typeface="한림체 Regular" panose="020B0503000000000000" pitchFamily="50" charset="-127"/>
              <a:cs typeface="+mj-cs"/>
              <a:sym typeface="나눔고딕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6</a:t>
            </a:fld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692460" y="2403566"/>
            <a:ext cx="4969598" cy="1119417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84595" h="1081668">
                <a:moveTo>
                  <a:pt x="0" y="0"/>
                </a:moveTo>
                <a:lnTo>
                  <a:pt x="4984595" y="0"/>
                </a:lnTo>
                <a:lnTo>
                  <a:pt x="4984595" y="1081668"/>
                </a:lnTo>
                <a:lnTo>
                  <a:pt x="4146638" y="1072593"/>
                </a:lnTo>
                <a:lnTo>
                  <a:pt x="2957918" y="798273"/>
                </a:lnTo>
                <a:lnTo>
                  <a:pt x="828673" y="850525"/>
                </a:lnTo>
                <a:lnTo>
                  <a:pt x="0" y="898788"/>
                </a:lnTo>
                <a:lnTo>
                  <a:pt x="0" y="0"/>
                </a:lnTo>
                <a:close/>
              </a:path>
            </a:pathLst>
          </a:custGeom>
          <a:solidFill>
            <a:srgbClr val="FF0000">
              <a:alpha val="21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594938667"/>
              </p:ext>
            </p:extLst>
          </p:nvPr>
        </p:nvGraphicFramePr>
        <p:xfrm>
          <a:off x="419100" y="1079728"/>
          <a:ext cx="7114761" cy="4993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직사각형 4"/>
          <p:cNvSpPr/>
          <p:nvPr/>
        </p:nvSpPr>
        <p:spPr>
          <a:xfrm>
            <a:off x="1581051" y="1713202"/>
            <a:ext cx="1366665" cy="2736250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5" name="직사각형 4"/>
          <p:cNvSpPr/>
          <p:nvPr/>
        </p:nvSpPr>
        <p:spPr>
          <a:xfrm>
            <a:off x="5019350" y="1715424"/>
            <a:ext cx="1343743" cy="2545491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CD7AC5C-19A0-48FB-9259-6D05BF387F4D}"/>
              </a:ext>
            </a:extLst>
          </p:cNvPr>
          <p:cNvSpPr txBox="1"/>
          <p:nvPr/>
        </p:nvSpPr>
        <p:spPr>
          <a:xfrm>
            <a:off x="304730" y="216698"/>
            <a:ext cx="706862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ko-KR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3) </a:t>
            </a:r>
            <a:r>
              <a:rPr lang="ko-KR" altLang="en-US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체력단련</a:t>
            </a:r>
          </a:p>
        </p:txBody>
      </p:sp>
    </p:spTree>
    <p:extLst>
      <p:ext uri="{BB962C8B-B14F-4D97-AF65-F5344CB8AC3E}">
        <p14:creationId xmlns:p14="http://schemas.microsoft.com/office/powerpoint/2010/main" val="850826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0DD66AC-77E1-4CD1-AA39-5BFD075D2B5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9DAC902-62A2-47F3-9D85-77A03048E48C}"/>
              </a:ext>
            </a:extLst>
          </p:cNvPr>
          <p:cNvSpPr/>
          <p:nvPr/>
        </p:nvSpPr>
        <p:spPr>
          <a:xfrm>
            <a:off x="126715" y="216698"/>
            <a:ext cx="11842677" cy="6616558"/>
          </a:xfrm>
          <a:prstGeom prst="roundRect">
            <a:avLst>
              <a:gd name="adj" fmla="val 44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BD24CA52-2589-4A4E-83F2-C93456F2C09B}"/>
              </a:ext>
            </a:extLst>
          </p:cNvPr>
          <p:cNvCxnSpPr>
            <a:cxnSpLocks/>
          </p:cNvCxnSpPr>
          <p:nvPr/>
        </p:nvCxnSpPr>
        <p:spPr>
          <a:xfrm>
            <a:off x="380144" y="863029"/>
            <a:ext cx="11232650" cy="0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그림 12">
            <a:extLst>
              <a:ext uri="{FF2B5EF4-FFF2-40B4-BE49-F238E27FC236}">
                <a16:creationId xmlns:a16="http://schemas.microsoft.com/office/drawing/2014/main" id="{66E63A43-FFF2-406E-B711-239473D5B73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971" y="238910"/>
            <a:ext cx="640421" cy="306438"/>
          </a:xfrm>
          <a:prstGeom prst="rect">
            <a:avLst/>
          </a:prstGeo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7</a:t>
            </a:fld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692460" y="2403566"/>
            <a:ext cx="4969598" cy="1119417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84595" h="1081668">
                <a:moveTo>
                  <a:pt x="0" y="0"/>
                </a:moveTo>
                <a:lnTo>
                  <a:pt x="4984595" y="0"/>
                </a:lnTo>
                <a:lnTo>
                  <a:pt x="4984595" y="1081668"/>
                </a:lnTo>
                <a:lnTo>
                  <a:pt x="4146638" y="1072593"/>
                </a:lnTo>
                <a:lnTo>
                  <a:pt x="2957918" y="798273"/>
                </a:lnTo>
                <a:lnTo>
                  <a:pt x="828673" y="850525"/>
                </a:lnTo>
                <a:lnTo>
                  <a:pt x="0" y="898788"/>
                </a:lnTo>
                <a:lnTo>
                  <a:pt x="0" y="0"/>
                </a:lnTo>
                <a:close/>
              </a:path>
            </a:pathLst>
          </a:custGeom>
          <a:solidFill>
            <a:srgbClr val="FF0000">
              <a:alpha val="21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946668497"/>
              </p:ext>
            </p:extLst>
          </p:nvPr>
        </p:nvGraphicFramePr>
        <p:xfrm>
          <a:off x="419100" y="1079728"/>
          <a:ext cx="7114761" cy="4993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직사각형 4"/>
          <p:cNvSpPr/>
          <p:nvPr/>
        </p:nvSpPr>
        <p:spPr>
          <a:xfrm>
            <a:off x="5010926" y="4390932"/>
            <a:ext cx="1361620" cy="842440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4" name="직사각형 4"/>
          <p:cNvSpPr/>
          <p:nvPr/>
        </p:nvSpPr>
        <p:spPr>
          <a:xfrm>
            <a:off x="1581422" y="3585173"/>
            <a:ext cx="1366665" cy="1675358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D7AC5C-19A0-48FB-9259-6D05BF387F4D}"/>
              </a:ext>
            </a:extLst>
          </p:cNvPr>
          <p:cNvSpPr txBox="1"/>
          <p:nvPr/>
        </p:nvSpPr>
        <p:spPr>
          <a:xfrm>
            <a:off x="304730" y="216698"/>
            <a:ext cx="706862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ko-KR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4) </a:t>
            </a:r>
            <a:r>
              <a:rPr lang="ko-KR" altLang="en-US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거주 및 통학</a:t>
            </a:r>
          </a:p>
        </p:txBody>
      </p:sp>
      <p:sp>
        <p:nvSpPr>
          <p:cNvPr id="16" name="재학만족, 발전가능성, 입학권유, 자부심 모두 재학생 대상…">
            <a:extLst>
              <a:ext uri="{FF2B5EF4-FFF2-40B4-BE49-F238E27FC236}">
                <a16:creationId xmlns:a16="http://schemas.microsoft.com/office/drawing/2014/main" id="{76065009-9728-4E52-9B2D-DAFB344DEF02}"/>
              </a:ext>
            </a:extLst>
          </p:cNvPr>
          <p:cNvSpPr txBox="1">
            <a:spLocks/>
          </p:cNvSpPr>
          <p:nvPr/>
        </p:nvSpPr>
        <p:spPr>
          <a:xfrm>
            <a:off x="7826246" y="1509361"/>
            <a:ext cx="3833570" cy="65301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Autofit/>
          </a:bodyPr>
          <a:lstStyle>
            <a:lvl1pPr marL="317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635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952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270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1587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1905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222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2540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2857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276225" marR="0" lvl="0" indent="-276225" algn="l" defTabSz="359092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3915">
                <a:latin typeface="+mj-lt"/>
                <a:ea typeface="+mj-ea"/>
                <a:cs typeface="+mj-cs"/>
                <a:sym typeface="나눔고딕"/>
              </a:defRPr>
            </a:pP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학기 중 거주지는 신입생은 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‘</a:t>
            </a: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학생생활관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＇</a:t>
            </a: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이 재학생은 자취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(</a:t>
            </a: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춘천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) </a:t>
            </a: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비율이 가장 높게 나타남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.</a:t>
            </a:r>
          </a:p>
          <a:p>
            <a:pPr lvl="0" defTabSz="359092">
              <a:lnSpc>
                <a:spcPct val="150000"/>
              </a:lnSpc>
              <a:spcBef>
                <a:spcPts val="1200"/>
              </a:spcBef>
              <a:buFontTx/>
              <a:buChar char="-"/>
              <a:defRPr sz="3915">
                <a:latin typeface="+mj-lt"/>
                <a:ea typeface="+mj-ea"/>
                <a:cs typeface="+mj-cs"/>
                <a:sym typeface="나눔고딕"/>
              </a:defRPr>
            </a:pP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신입생은 학생생활관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&gt;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자택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(</a:t>
            </a:r>
            <a:r>
              <a:rPr lang="ko-KR" altLang="en-US" sz="1600" kern="0" dirty="0" err="1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춘천이외지역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)&gt;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자택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(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춘천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)&gt;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자취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(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춘천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) 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순으로 나타남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.</a:t>
            </a:r>
          </a:p>
          <a:p>
            <a:pPr defTabSz="359092">
              <a:lnSpc>
                <a:spcPct val="150000"/>
              </a:lnSpc>
              <a:spcBef>
                <a:spcPts val="1200"/>
              </a:spcBef>
              <a:buFontTx/>
              <a:buChar char="-"/>
              <a:defRPr sz="3915">
                <a:latin typeface="+mj-lt"/>
                <a:ea typeface="+mj-ea"/>
                <a:cs typeface="+mj-cs"/>
                <a:sym typeface="나눔고딕"/>
              </a:defRPr>
            </a:pP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재학생은         자취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(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춘천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)&gt;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학생생활관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&gt;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자택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(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춘천이외지역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)&gt;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자택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(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춘천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) 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순으로 나타남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sym typeface="나눔고딕"/>
              </a:rPr>
              <a:t>.</a:t>
            </a:r>
          </a:p>
          <a:p>
            <a:pPr marL="0" lvl="0" indent="0" defTabSz="359092">
              <a:lnSpc>
                <a:spcPct val="150000"/>
              </a:lnSpc>
              <a:spcBef>
                <a:spcPts val="1200"/>
              </a:spcBef>
              <a:buNone/>
              <a:defRPr sz="3915">
                <a:latin typeface="+mj-lt"/>
                <a:ea typeface="+mj-ea"/>
                <a:cs typeface="+mj-cs"/>
                <a:sym typeface="나눔고딕"/>
              </a:defRPr>
            </a:pPr>
            <a:endParaRPr lang="en-US" altLang="ko-KR" sz="2000" kern="0" dirty="0">
              <a:latin typeface="한림체 Regular" panose="020B0503000000000000" pitchFamily="50" charset="-127"/>
              <a:ea typeface="한림체 Regular" panose="020B0503000000000000" pitchFamily="50" charset="-127"/>
              <a:cs typeface="+mj-cs"/>
              <a:sym typeface="나눔고딕"/>
            </a:endParaRPr>
          </a:p>
          <a:p>
            <a:pPr marL="0" marR="0" lvl="0" indent="0" algn="l" defTabSz="359092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None/>
              <a:tabLst/>
              <a:defRPr sz="3915">
                <a:latin typeface="+mj-lt"/>
                <a:ea typeface="+mj-ea"/>
                <a:cs typeface="+mj-cs"/>
                <a:sym typeface="나눔고딕"/>
              </a:defRPr>
            </a:pPr>
            <a:endParaRPr lang="en-US" altLang="ko-KR" sz="2000" kern="0" dirty="0">
              <a:latin typeface="한림체 Regular" panose="020B0503000000000000" pitchFamily="50" charset="-127"/>
              <a:ea typeface="한림체 Regular" panose="020B0503000000000000" pitchFamily="50" charset="-127"/>
              <a:cs typeface="+mj-cs"/>
              <a:sym typeface="나눔고딕"/>
            </a:endParaRPr>
          </a:p>
          <a:p>
            <a:pPr marL="0" marR="0" lvl="0" indent="0" algn="l" defTabSz="359092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None/>
              <a:tabLst/>
              <a:defRPr sz="3915">
                <a:latin typeface="+mj-lt"/>
                <a:ea typeface="+mj-ea"/>
                <a:cs typeface="+mj-cs"/>
                <a:sym typeface="나눔고딕"/>
              </a:defRPr>
            </a:pPr>
            <a:endParaRPr lang="en-US" altLang="ko-KR" sz="2000" kern="0" dirty="0">
              <a:latin typeface="한림체 Regular" panose="020B0503000000000000" pitchFamily="50" charset="-127"/>
              <a:ea typeface="한림체 Regular" panose="020B0503000000000000" pitchFamily="50" charset="-127"/>
              <a:cs typeface="+mj-cs"/>
              <a:sym typeface="나눔고딕"/>
            </a:endParaRPr>
          </a:p>
          <a:p>
            <a:pPr marL="0" marR="0" lvl="0" indent="0" algn="l" defTabSz="359092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None/>
              <a:tabLst/>
              <a:defRPr sz="3915">
                <a:latin typeface="+mj-lt"/>
                <a:ea typeface="+mj-ea"/>
                <a:cs typeface="+mj-cs"/>
                <a:sym typeface="나눔고딕"/>
              </a:defRPr>
            </a:pPr>
            <a:endParaRPr lang="en-US" altLang="ko-KR" sz="2000" kern="0" dirty="0">
              <a:latin typeface="한림체 Regular" panose="020B0503000000000000" pitchFamily="50" charset="-127"/>
              <a:ea typeface="한림체 Regular" panose="020B0503000000000000" pitchFamily="50" charset="-127"/>
              <a:cs typeface="+mj-cs"/>
              <a:sym typeface="나눔고딕"/>
            </a:endParaRPr>
          </a:p>
          <a:p>
            <a:pPr marL="0" marR="0" lvl="0" indent="0" algn="l" defTabSz="359092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None/>
              <a:tabLst/>
              <a:defRPr sz="3915">
                <a:latin typeface="+mj-lt"/>
                <a:ea typeface="+mj-ea"/>
                <a:cs typeface="+mj-cs"/>
                <a:sym typeface="나눔고딕"/>
              </a:defRPr>
            </a:pPr>
            <a:endParaRPr lang="en-US" altLang="ko-KR" sz="2000" kern="0" dirty="0">
              <a:latin typeface="한림체 Regular" panose="020B0503000000000000" pitchFamily="50" charset="-127"/>
              <a:ea typeface="한림체 Regular" panose="020B0503000000000000" pitchFamily="50" charset="-127"/>
              <a:cs typeface="+mj-cs"/>
              <a:sym typeface="나눔고딕"/>
            </a:endParaRPr>
          </a:p>
        </p:txBody>
      </p:sp>
    </p:spTree>
    <p:extLst>
      <p:ext uri="{BB962C8B-B14F-4D97-AF65-F5344CB8AC3E}">
        <p14:creationId xmlns:p14="http://schemas.microsoft.com/office/powerpoint/2010/main" val="3956941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0DD66AC-77E1-4CD1-AA39-5BFD075D2B5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9DAC902-62A2-47F3-9D85-77A03048E48C}"/>
              </a:ext>
            </a:extLst>
          </p:cNvPr>
          <p:cNvSpPr/>
          <p:nvPr/>
        </p:nvSpPr>
        <p:spPr>
          <a:xfrm>
            <a:off x="126715" y="216698"/>
            <a:ext cx="11842677" cy="6616558"/>
          </a:xfrm>
          <a:prstGeom prst="roundRect">
            <a:avLst>
              <a:gd name="adj" fmla="val 44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BD24CA52-2589-4A4E-83F2-C93456F2C09B}"/>
              </a:ext>
            </a:extLst>
          </p:cNvPr>
          <p:cNvCxnSpPr>
            <a:cxnSpLocks/>
          </p:cNvCxnSpPr>
          <p:nvPr/>
        </p:nvCxnSpPr>
        <p:spPr>
          <a:xfrm>
            <a:off x="380144" y="863029"/>
            <a:ext cx="11232650" cy="0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그림 12">
            <a:extLst>
              <a:ext uri="{FF2B5EF4-FFF2-40B4-BE49-F238E27FC236}">
                <a16:creationId xmlns:a16="http://schemas.microsoft.com/office/drawing/2014/main" id="{66E63A43-FFF2-406E-B711-239473D5B73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971" y="238910"/>
            <a:ext cx="640421" cy="306438"/>
          </a:xfrm>
          <a:prstGeom prst="rect">
            <a:avLst/>
          </a:prstGeom>
        </p:spPr>
      </p:pic>
      <p:sp>
        <p:nvSpPr>
          <p:cNvPr id="28" name="재학만족, 발전가능성, 입학권유, 자부심 모두 재학생 대상…">
            <a:extLst>
              <a:ext uri="{FF2B5EF4-FFF2-40B4-BE49-F238E27FC236}">
                <a16:creationId xmlns:a16="http://schemas.microsoft.com/office/drawing/2014/main" id="{76065009-9728-4E52-9B2D-DAFB344DEF02}"/>
              </a:ext>
            </a:extLst>
          </p:cNvPr>
          <p:cNvSpPr txBox="1">
            <a:spLocks/>
          </p:cNvSpPr>
          <p:nvPr/>
        </p:nvSpPr>
        <p:spPr>
          <a:xfrm>
            <a:off x="8111304" y="1692998"/>
            <a:ext cx="3501490" cy="43798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Autofit/>
          </a:bodyPr>
          <a:lstStyle>
            <a:lvl1pPr marL="317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635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952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270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1587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1905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222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2540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2857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276225" marR="0" lvl="0" indent="-276225" algn="l" defTabSz="359092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3915">
                <a:latin typeface="+mj-lt"/>
                <a:ea typeface="+mj-ea"/>
                <a:cs typeface="+mj-cs"/>
                <a:sym typeface="나눔고딕"/>
              </a:defRPr>
            </a:pP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희망 진로 목표 중 기업체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(</a:t>
            </a: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사기업 취업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) </a:t>
            </a: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선택 비율이 가장 높게 나타남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.</a:t>
            </a:r>
          </a:p>
          <a:p>
            <a:pPr marR="0" lvl="0" algn="l" defTabSz="359092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FontTx/>
              <a:buChar char="-"/>
              <a:tabLst/>
              <a:defRPr sz="3915">
                <a:latin typeface="+mj-lt"/>
                <a:ea typeface="+mj-ea"/>
                <a:cs typeface="+mj-cs"/>
                <a:sym typeface="나눔고딕"/>
              </a:defRPr>
            </a:pP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신입생과 재학생 모두 기업체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(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사기업 취업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)&gt; 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미결정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&gt; 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공무원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, 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공기업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, 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군인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&gt; 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국내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,</a:t>
            </a:r>
            <a:r>
              <a:rPr lang="ko-KR" altLang="en-US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외 대학원 진학 순으로 나타남</a:t>
            </a:r>
            <a:r>
              <a:rPr lang="en-US" altLang="ko-KR" sz="16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.</a:t>
            </a:r>
          </a:p>
          <a:p>
            <a:pPr marL="0" marR="0" lvl="0" indent="0" algn="l" defTabSz="359092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None/>
              <a:tabLst/>
              <a:defRPr sz="3915">
                <a:latin typeface="+mj-lt"/>
                <a:ea typeface="+mj-ea"/>
                <a:cs typeface="+mj-cs"/>
                <a:sym typeface="나눔고딕"/>
              </a:defRPr>
            </a:pP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8</a:t>
            </a:fld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692460" y="2403566"/>
            <a:ext cx="4969598" cy="1119417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84595" h="1081668">
                <a:moveTo>
                  <a:pt x="0" y="0"/>
                </a:moveTo>
                <a:lnTo>
                  <a:pt x="4984595" y="0"/>
                </a:lnTo>
                <a:lnTo>
                  <a:pt x="4984595" y="1081668"/>
                </a:lnTo>
                <a:lnTo>
                  <a:pt x="4146638" y="1072593"/>
                </a:lnTo>
                <a:lnTo>
                  <a:pt x="2957918" y="798273"/>
                </a:lnTo>
                <a:lnTo>
                  <a:pt x="828673" y="850525"/>
                </a:lnTo>
                <a:lnTo>
                  <a:pt x="0" y="898788"/>
                </a:lnTo>
                <a:lnTo>
                  <a:pt x="0" y="0"/>
                </a:lnTo>
                <a:close/>
              </a:path>
            </a:pathLst>
          </a:custGeom>
          <a:solidFill>
            <a:srgbClr val="FF0000">
              <a:alpha val="21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985176915"/>
              </p:ext>
            </p:extLst>
          </p:nvPr>
        </p:nvGraphicFramePr>
        <p:xfrm>
          <a:off x="419100" y="1079728"/>
          <a:ext cx="7114761" cy="4993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직사각형 4"/>
          <p:cNvSpPr/>
          <p:nvPr/>
        </p:nvSpPr>
        <p:spPr>
          <a:xfrm>
            <a:off x="4993193" y="3657600"/>
            <a:ext cx="1361620" cy="1326538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4" name="직사각형 4"/>
          <p:cNvSpPr/>
          <p:nvPr/>
        </p:nvSpPr>
        <p:spPr>
          <a:xfrm>
            <a:off x="1571622" y="3803027"/>
            <a:ext cx="1366665" cy="1174326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D7AC5C-19A0-48FB-9259-6D05BF387F4D}"/>
              </a:ext>
            </a:extLst>
          </p:cNvPr>
          <p:cNvSpPr txBox="1"/>
          <p:nvPr/>
        </p:nvSpPr>
        <p:spPr>
          <a:xfrm>
            <a:off x="304730" y="216698"/>
            <a:ext cx="706862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ko-KR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5) </a:t>
            </a:r>
            <a:r>
              <a:rPr lang="ko-KR" altLang="en-US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취업 및 진로</a:t>
            </a:r>
          </a:p>
        </p:txBody>
      </p:sp>
    </p:spTree>
    <p:extLst>
      <p:ext uri="{BB962C8B-B14F-4D97-AF65-F5344CB8AC3E}">
        <p14:creationId xmlns:p14="http://schemas.microsoft.com/office/powerpoint/2010/main" val="2322702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7494</TotalTime>
  <Words>1073</Words>
  <Application>Microsoft Office PowerPoint</Application>
  <PresentationFormat>와이드스크린</PresentationFormat>
  <Paragraphs>271</Paragraphs>
  <Slides>14</Slides>
  <Notes>14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20" baseType="lpstr">
      <vt:lpstr>맑은 고딕</vt:lpstr>
      <vt:lpstr>한림고딕체 Regular</vt:lpstr>
      <vt:lpstr>한림체 Bold</vt:lpstr>
      <vt:lpstr>한림체 Regular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 ryeong</dc:creator>
  <cp:lastModifiedBy>COM</cp:lastModifiedBy>
  <cp:revision>370</cp:revision>
  <cp:lastPrinted>2023-08-29T00:53:30Z</cp:lastPrinted>
  <dcterms:created xsi:type="dcterms:W3CDTF">2019-07-23T05:46:52Z</dcterms:created>
  <dcterms:modified xsi:type="dcterms:W3CDTF">2023-08-31T20:52:13Z</dcterms:modified>
</cp:coreProperties>
</file>